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7" r:id="rId1"/>
  </p:sldMasterIdLst>
  <p:sldIdLst>
    <p:sldId id="443" r:id="rId2"/>
    <p:sldId id="257" r:id="rId3"/>
    <p:sldId id="334" r:id="rId4"/>
    <p:sldId id="258" r:id="rId5"/>
    <p:sldId id="259" r:id="rId6"/>
    <p:sldId id="260" r:id="rId7"/>
    <p:sldId id="262" r:id="rId8"/>
    <p:sldId id="261" r:id="rId9"/>
    <p:sldId id="263" r:id="rId10"/>
    <p:sldId id="790" r:id="rId11"/>
    <p:sldId id="264" r:id="rId12"/>
    <p:sldId id="265" r:id="rId13"/>
    <p:sldId id="267" r:id="rId14"/>
    <p:sldId id="268" r:id="rId15"/>
    <p:sldId id="266" r:id="rId16"/>
    <p:sldId id="271" r:id="rId17"/>
    <p:sldId id="274" r:id="rId18"/>
    <p:sldId id="272" r:id="rId19"/>
    <p:sldId id="281" r:id="rId20"/>
    <p:sldId id="282" r:id="rId21"/>
    <p:sldId id="276" r:id="rId22"/>
    <p:sldId id="270" r:id="rId23"/>
    <p:sldId id="277" r:id="rId24"/>
    <p:sldId id="278" r:id="rId25"/>
    <p:sldId id="279" r:id="rId26"/>
    <p:sldId id="275" r:id="rId27"/>
    <p:sldId id="280" r:id="rId28"/>
    <p:sldId id="283" r:id="rId29"/>
    <p:sldId id="284" r:id="rId30"/>
    <p:sldId id="285" r:id="rId31"/>
    <p:sldId id="286" r:id="rId32"/>
    <p:sldId id="288" r:id="rId33"/>
    <p:sldId id="290" r:id="rId34"/>
    <p:sldId id="293" r:id="rId35"/>
    <p:sldId id="291" r:id="rId36"/>
    <p:sldId id="292" r:id="rId37"/>
    <p:sldId id="294" r:id="rId38"/>
    <p:sldId id="295" r:id="rId39"/>
    <p:sldId id="296" r:id="rId40"/>
    <p:sldId id="332" r:id="rId41"/>
    <p:sldId id="475" r:id="rId42"/>
    <p:sldId id="373" r:id="rId43"/>
    <p:sldId id="387" r:id="rId44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6" autoAdjust="0"/>
    <p:restoredTop sz="89450" autoAdjust="0"/>
  </p:normalViewPr>
  <p:slideViewPr>
    <p:cSldViewPr snapToGrid="0">
      <p:cViewPr varScale="1">
        <p:scale>
          <a:sx n="144" d="100"/>
          <a:sy n="144" d="100"/>
        </p:scale>
        <p:origin x="9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6641C-6DA0-451A-B2A7-DA4B4CA04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4F056D-DF9B-4C46-8573-E27502D11590}" type="datetimeFigureOut">
              <a:rPr lang="en-US"/>
              <a:pPr>
                <a:defRPr/>
              </a:pPr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EC32F-E9D8-42D5-A89F-E29CF9530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251A3-4F56-4779-906A-1B5C25C45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2C69FD-012F-4F60-8B78-AAB6E25F1C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919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86454-F974-411C-A74E-5BE1B5103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E3EF05-9FF3-4D49-9321-A5DC36012699}" type="datetimeFigureOut">
              <a:rPr lang="en-US"/>
              <a:pPr>
                <a:defRPr/>
              </a:pPr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55D5A-A719-4EAC-B080-48549DFCF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E40AB-2649-47BC-A413-C4C6CC2A0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44F3FB-6C85-4E2F-885A-B38F6FBD8C4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056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99603-77F3-4042-86C3-D9E55125A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E9F8AC-51F9-43B5-AFEF-DCA3D554689A}" type="datetimeFigureOut">
              <a:rPr lang="en-US"/>
              <a:pPr>
                <a:defRPr/>
              </a:pPr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1D309-4EB9-45EF-BEC2-1452DE710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BCB90-BAA6-4FF4-873D-064528C66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EECDD0-D795-4920-B21A-99BF273DD8C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6162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4463D1-8011-4518-BF32-1ADD84425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536B9B-987E-490F-994F-0664CB6542EE}" type="datetimeFigureOut">
              <a:rPr lang="en-US"/>
              <a:pPr>
                <a:defRPr/>
              </a:pPr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D0237-79BD-4328-8C5E-A9FD3B1E8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9F1D2-336C-4218-A9B2-7DC0D3E24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8B00AE-4E91-4716-9235-1E44C58BF9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5158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41681-9DBD-42C7-93B6-9E4C7B5B3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FD61A3-6F38-41D0-A909-08EF22650356}" type="datetimeFigureOut">
              <a:rPr lang="en-US"/>
              <a:pPr>
                <a:defRPr/>
              </a:pPr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AEF87-1E47-4370-AD85-6BB9B4F42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541DF-ACB8-4EEA-B91A-FB5776CA2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CCAFF7-1E66-4B30-B31A-46143A1526F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2741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4983A45-C461-4278-AF41-CC8FF03F6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180707-FDD4-40F5-BCDF-8C31348A7237}" type="datetimeFigureOut">
              <a:rPr lang="en-US"/>
              <a:pPr>
                <a:defRPr/>
              </a:pPr>
              <a:t>6/3/2024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903DE49-6A0A-4DF5-A650-1CA626109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2DFFE2E-7B59-4C47-AACC-84144588B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559B0C-B127-4AEF-B508-0F8F6EB2CEF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3014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07109D0-5DE1-4004-A02B-2EE958463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C837BF-D250-4DAF-912B-F6BCA4EDFD98}" type="datetimeFigureOut">
              <a:rPr lang="en-US"/>
              <a:pPr>
                <a:defRPr/>
              </a:pPr>
              <a:t>6/3/2024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630F371-77CD-4D11-B187-550809CA5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0C1767B-511E-4AC3-9C9B-92CA64D6F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8DDB49-7549-4D8F-A477-9B61598B69C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101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150DD05-F4C1-4CE2-A2B5-8ACB9008A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63D5F5-25EF-4121-B6EA-4A3A9807F35B}" type="datetimeFigureOut">
              <a:rPr lang="en-US"/>
              <a:pPr>
                <a:defRPr/>
              </a:pPr>
              <a:t>6/3/2024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C57A40D-3746-43E2-B971-E85A567D4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5D3322D-90FC-4B14-ACFB-EF94AC63F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344E00-6445-49FD-880C-F40A700DAD6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0803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EF1F4FF-EAE4-418E-8A68-A6C069B57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F31E9B-0941-45E9-95A1-998CC8566266}" type="datetimeFigureOut">
              <a:rPr lang="en-US"/>
              <a:pPr>
                <a:defRPr/>
              </a:pPr>
              <a:t>6/3/2024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9BC834D-3761-49D0-B864-793F2F4D8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B6D9E4B-5764-4310-9590-DBC8D21F7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1DE85E-C57E-4BBF-807E-E4FBF806DB1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4848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C1FB961-853E-4080-B7F8-EEACAD486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C6E644-A1C7-483A-852D-AFDDBC76D645}" type="datetimeFigureOut">
              <a:rPr lang="en-US"/>
              <a:pPr>
                <a:defRPr/>
              </a:pPr>
              <a:t>6/3/2024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EA4DA5F-BD30-4500-A4B9-B6BA6D116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ED447E1-5719-4F48-ABA0-91EC3D9BB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F30702-6EFF-47B8-87D9-9F5460377C0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8148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EC72134-2CAA-4CC1-8C33-83962A684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6DBF79-FD8C-4FC6-B1A1-AAD5F4F39093}" type="datetimeFigureOut">
              <a:rPr lang="en-US"/>
              <a:pPr>
                <a:defRPr/>
              </a:pPr>
              <a:t>6/3/2024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8CEBF66-F9FB-4087-A033-011E0AFE4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5FE8E33-5AFB-4C9F-BD85-1BDD0F08A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165AD2-69BD-415C-B15F-E0316C4D7F9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047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3093A33C-83B4-4C02-B731-220F81F678A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358F23D8-67FE-4637-A2B7-7649B2E31E5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3C3C4-4286-4015-BB38-941B68D819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B7EF467F-405B-4A72-AA4E-A81134EE7934}" type="datetimeFigureOut">
              <a:rPr lang="en-US"/>
              <a:pPr>
                <a:defRPr/>
              </a:pPr>
              <a:t>6/3/2024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C74CB-BE8F-4527-92CB-CD24D3B51A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9583A-51B5-4CFA-BED5-7F8C7A24F8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976FAAEE-055B-499B-8649-0689935A1A7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  <p:sldLayoutId id="2147483929" r:id="rId2"/>
    <p:sldLayoutId id="2147483930" r:id="rId3"/>
    <p:sldLayoutId id="2147483931" r:id="rId4"/>
    <p:sldLayoutId id="2147483932" r:id="rId5"/>
    <p:sldLayoutId id="2147483933" r:id="rId6"/>
    <p:sldLayoutId id="2147483934" r:id="rId7"/>
    <p:sldLayoutId id="2147483935" r:id="rId8"/>
    <p:sldLayoutId id="2147483936" r:id="rId9"/>
    <p:sldLayoutId id="2147483937" r:id="rId10"/>
    <p:sldLayoutId id="2147483938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9.wmf"/><Relationship Id="rId7" Type="http://schemas.openxmlformats.org/officeDocument/2006/relationships/image" Target="../media/image12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4.wmf"/><Relationship Id="rId5" Type="http://schemas.openxmlformats.org/officeDocument/2006/relationships/image" Target="../media/image11.w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13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google.com/url?sa=i&amp;rct=j&amp;q=&amp;esrc=s&amp;source=images&amp;cd=&amp;cad=rja&amp;uact=8&amp;ved=0ahUKEwjR04qvpe_MAhVNz2MKHRWNC7YQjRwIBw&amp;url=https%3A%2F%2Fgeidav.wordpress.com%2F2014%2F07%2F18%2Fadvanced-octrees-1-preliminaries-insertion-strategies-and-max-tree-depth%2F&amp;bvm=bv.122448493,d.cGc&amp;psig=AFQjCNED0Xm0VywpDGw-GbPJJw6x98VILQ&amp;ust=1464060520617337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3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6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8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21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youtube.com/watch?v=YQIMGV5vtd4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ca.news.yahoo.com/s/afp/091001/oddities/japan_auto_technology_offbeat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>
            <a:extLst>
              <a:ext uri="{FF2B5EF4-FFF2-40B4-BE49-F238E27FC236}">
                <a16:creationId xmlns:a16="http://schemas.microsoft.com/office/drawing/2014/main" id="{C467B134-8BA3-438F-8267-EBF1919CE7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2438" y="873579"/>
            <a:ext cx="11241087" cy="3128405"/>
          </a:xfrm>
        </p:spPr>
        <p:txBody>
          <a:bodyPr/>
          <a:lstStyle/>
          <a:p>
            <a:pPr eaLnBrk="1" hangingPunct="1"/>
            <a:r>
              <a:rPr lang="en-US" altLang="en-US" sz="6600" dirty="0"/>
              <a:t>Artificial Intelligence for Games</a:t>
            </a:r>
            <a:br>
              <a:rPr lang="en-US" altLang="en-US" sz="6600" dirty="0"/>
            </a:br>
            <a:br>
              <a:rPr lang="en-US" altLang="en-US" sz="2000" dirty="0"/>
            </a:br>
            <a:r>
              <a:rPr lang="en-US" altLang="en-US" sz="3200" dirty="0"/>
              <a:t>Week 4 – Pathfinding 1</a:t>
            </a:r>
            <a:br>
              <a:rPr lang="en-US" altLang="en-US" sz="3200" dirty="0"/>
            </a:br>
            <a:r>
              <a:rPr lang="en-US" altLang="en-US" sz="3200" dirty="0"/>
              <a:t>Steve Rabin</a:t>
            </a:r>
            <a:endParaRPr lang="en-US" altLang="en-US" dirty="0"/>
          </a:p>
        </p:txBody>
      </p:sp>
      <p:sp>
        <p:nvSpPr>
          <p:cNvPr id="2051" name="Subtitle 2">
            <a:extLst>
              <a:ext uri="{FF2B5EF4-FFF2-40B4-BE49-F238E27FC236}">
                <a16:creationId xmlns:a16="http://schemas.microsoft.com/office/drawing/2014/main" id="{E6D75091-AAA9-418A-82C8-749633C48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8970" y="5720638"/>
            <a:ext cx="10248021" cy="527566"/>
          </a:xfrm>
        </p:spPr>
        <p:txBody>
          <a:bodyPr/>
          <a:lstStyle/>
          <a:p>
            <a:pPr eaLnBrk="1" hangingPunct="1"/>
            <a:r>
              <a:rPr lang="en-US" altLang="en-US" sz="2000" dirty="0">
                <a:latin typeface="+mj-lt"/>
              </a:rPr>
              <a:t>TAs: Jian Kai </a:t>
            </a:r>
            <a:r>
              <a:rPr lang="en-US" altLang="en-US" sz="2000" dirty="0" err="1">
                <a:latin typeface="+mj-lt"/>
              </a:rPr>
              <a:t>Phua</a:t>
            </a:r>
            <a:r>
              <a:rPr lang="en-US" altLang="en-US" sz="2000" dirty="0">
                <a:latin typeface="+mj-lt"/>
              </a:rPr>
              <a:t>, Brandon Hsu, Zak Stephenson, Keaton Sullivan, John Tseng, Andrew </a:t>
            </a:r>
            <a:r>
              <a:rPr lang="en-US" altLang="en-US" sz="2000" dirty="0" err="1">
                <a:latin typeface="+mj-lt"/>
              </a:rPr>
              <a:t>Roulst</a:t>
            </a:r>
            <a:endParaRPr lang="en-US" altLang="en-US" sz="20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29F44BB-4A14-596F-E2C7-D23E2200456F}"/>
              </a:ext>
            </a:extLst>
          </p:cNvPr>
          <p:cNvSpPr txBox="1">
            <a:spLocks/>
          </p:cNvSpPr>
          <p:nvPr/>
        </p:nvSpPr>
        <p:spPr bwMode="auto">
          <a:xfrm>
            <a:off x="1322707" y="5010128"/>
            <a:ext cx="9500547" cy="757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1" hangingPunct="1"/>
            <a:r>
              <a:rPr lang="en-US" altLang="en-US" sz="1400" dirty="0">
                <a:latin typeface="+mj-lt"/>
              </a:rPr>
              <a:t>For help on projects, email everyone (select and copy this string from the start of any class PowerPoint):</a:t>
            </a:r>
          </a:p>
          <a:p>
            <a:pPr defTabSz="914400" eaLnBrk="1" hangingPunct="1"/>
            <a:r>
              <a:rPr lang="en-US" altLang="en-US" sz="1400" dirty="0">
                <a:latin typeface="+mj-lt"/>
              </a:rPr>
              <a:t>steve.rabin@gmail.com, </a:t>
            </a:r>
            <a:r>
              <a:rPr lang="en-US" sz="1400" dirty="0">
                <a:solidFill>
                  <a:srgbClr val="1D2125"/>
                </a:solidFill>
                <a:latin typeface="+mj-lt"/>
              </a:rPr>
              <a:t>p.jiankai@digipen.edu, b.hsu@digipen.edu, zak.s@digipen.edu, keaton.sullivan@digipen.edu, john.tseng@digipen.edu, a.roulst@digipen.edu</a:t>
            </a:r>
            <a:endParaRPr lang="en-US" altLang="en-US" sz="1400" dirty="0"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1E064184-3678-41CB-BD6A-39ABCA8C5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Movement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53C15-D46A-429C-AFCC-8FC36574EB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62200" y="1825625"/>
            <a:ext cx="3657600" cy="4351338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4400"/>
              <a:t>Reactive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582AF8-4FDA-4ADD-BA8C-079161AB9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94575" y="1825625"/>
            <a:ext cx="3959225" cy="4351338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4400"/>
              <a:t>Planned</a:t>
            </a:r>
          </a:p>
        </p:txBody>
      </p:sp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ECBBBA65-532B-4B94-84C5-B860D3EE4F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81800" y="2562225"/>
          <a:ext cx="3352800" cy="322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3555556" imgH="3415873" progId="Photoshop.Image.6">
                  <p:embed/>
                </p:oleObj>
              </mc:Choice>
              <mc:Fallback>
                <p:oleObj name="Image" r:id="rId2" imgW="3555556" imgH="3415873" progId="Photoshop.Image.6">
                  <p:embed/>
                  <p:pic>
                    <p:nvPicPr>
                      <p:cNvPr id="5" name="Object 6">
                        <a:extLst>
                          <a:ext uri="{FF2B5EF4-FFF2-40B4-BE49-F238E27FC236}">
                            <a16:creationId xmlns:a16="http://schemas.microsoft.com/office/drawing/2014/main" id="{ECBBBA65-532B-4B94-84C5-B860D3EE4F6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2562225"/>
                        <a:ext cx="3352800" cy="3221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ED34BE9-9885-109A-337A-CFEFBE6D7B7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87797" y="2747159"/>
          <a:ext cx="4074803" cy="20102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2355200" imgH="6095160" progId="">
                  <p:embed/>
                </p:oleObj>
              </mc:Choice>
              <mc:Fallback>
                <p:oleObj r:id="rId4" imgW="12355200" imgH="6095160" progId="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FED34BE9-9885-109A-337A-CFEFBE6D7B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87797" y="2747159"/>
                        <a:ext cx="4074803" cy="20102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utoUpdateAnimBg="0"/>
      <p:bldP spid="4" grpId="0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C9028CE2-3039-40C6-B237-9182D14D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Planned Movement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C92D9-2DE7-4F60-9B50-E2EC714FF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950" y="2362200"/>
            <a:ext cx="9340850" cy="3814763"/>
          </a:xfrm>
        </p:spPr>
        <p:txBody>
          <a:bodyPr rtlCol="0">
            <a:normAutofit/>
          </a:bodyPr>
          <a:lstStyle/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altLang="en-US" sz="4000" dirty="0"/>
              <a:t>Define a search space representation</a:t>
            </a:r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altLang="en-US" sz="4000" dirty="0"/>
              <a:t>Apply a search algorithm to find a path</a:t>
            </a:r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altLang="en-US" sz="4000" dirty="0"/>
              <a:t>Post-process path</a:t>
            </a:r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altLang="en-US" sz="4000" dirty="0"/>
              <a:t>Agent follows path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graphicFrame>
        <p:nvGraphicFramePr>
          <p:cNvPr id="12292" name="Object 5">
            <a:extLst>
              <a:ext uri="{FF2B5EF4-FFF2-40B4-BE49-F238E27FC236}">
                <a16:creationId xmlns:a16="http://schemas.microsoft.com/office/drawing/2014/main" id="{3471E62F-7F4D-469C-B05A-CA2A1AF33F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80588" y="141288"/>
          <a:ext cx="2198687" cy="211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3555556" imgH="3415873" progId="Photoshop.Image.6">
                  <p:embed/>
                </p:oleObj>
              </mc:Choice>
              <mc:Fallback>
                <p:oleObj name="Image" r:id="rId2" imgW="3555556" imgH="3415873" progId="Photoshop.Image.6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80588" y="141288"/>
                        <a:ext cx="2198687" cy="2112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28D8E39-6DEF-4C6D-9812-9D0042D4AB4D}"/>
              </a:ext>
            </a:extLst>
          </p:cNvPr>
          <p:cNvSpPr/>
          <p:nvPr/>
        </p:nvSpPr>
        <p:spPr>
          <a:xfrm flipV="1">
            <a:off x="693738" y="1395413"/>
            <a:ext cx="10728325" cy="50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3315" name="Picture 3">
            <a:extLst>
              <a:ext uri="{FF2B5EF4-FFF2-40B4-BE49-F238E27FC236}">
                <a16:creationId xmlns:a16="http://schemas.microsoft.com/office/drawing/2014/main" id="{AC9D9EBC-DAAC-4871-BDEE-0772EC430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863" y="985838"/>
            <a:ext cx="7099300" cy="532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Title 1">
            <a:extLst>
              <a:ext uri="{FF2B5EF4-FFF2-40B4-BE49-F238E27FC236}">
                <a16:creationId xmlns:a16="http://schemas.microsoft.com/office/drawing/2014/main" id="{9BC015A0-B6FE-4297-9722-9163892BA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325100" cy="919162"/>
          </a:xfrm>
        </p:spPr>
        <p:txBody>
          <a:bodyPr/>
          <a:lstStyle/>
          <a:p>
            <a:pPr eaLnBrk="1" hangingPunct="1"/>
            <a:r>
              <a:rPr lang="en-US" altLang="en-US" sz="6600"/>
              <a:t>Search Space Representations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CC8B3F24-D9DD-48EC-BF2C-A34B142C3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317162" cy="1449387"/>
          </a:xfrm>
        </p:spPr>
        <p:txBody>
          <a:bodyPr/>
          <a:lstStyle/>
          <a:p>
            <a:pPr eaLnBrk="1" hangingPunct="1"/>
            <a:r>
              <a:rPr lang="en-US" altLang="en-US" sz="6600"/>
              <a:t>Search Space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584D0-489C-4FEF-A357-D1A6B7156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0" y="1825625"/>
            <a:ext cx="8845550" cy="4351338"/>
          </a:xfrm>
        </p:spPr>
        <p:txBody>
          <a:bodyPr/>
          <a:lstStyle/>
          <a:p>
            <a:pPr eaLnBrk="1" hangingPunct="1">
              <a:defRPr/>
            </a:pPr>
            <a:endParaRPr lang="en-US" altLang="en-US" sz="4400" dirty="0"/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en-US" altLang="en-US" sz="4400" dirty="0"/>
              <a:t>Types of Graphs?</a:t>
            </a:r>
          </a:p>
          <a:p>
            <a:pPr eaLnBrk="1" hangingPunct="1">
              <a:defRPr/>
            </a:pPr>
            <a:endParaRPr lang="en-US" altLang="en-US" sz="4400" dirty="0"/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en-US" altLang="en-US" sz="4400" dirty="0"/>
              <a:t>Types of Trees?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AB49D5E1-A3C3-4C9D-9E0D-BAE60C97C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317162" cy="1449387"/>
          </a:xfrm>
        </p:spPr>
        <p:txBody>
          <a:bodyPr/>
          <a:lstStyle/>
          <a:p>
            <a:pPr eaLnBrk="1" hangingPunct="1"/>
            <a:r>
              <a:rPr lang="en-US" altLang="en-US" sz="6600"/>
              <a:t>Search Space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8CB86-50F3-450E-BA15-D04214B59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763" y="2155825"/>
            <a:ext cx="9190037" cy="4021138"/>
          </a:xfrm>
        </p:spPr>
        <p:txBody>
          <a:bodyPr rtlCol="0">
            <a:normAutofit/>
          </a:bodyPr>
          <a:lstStyle/>
          <a:p>
            <a:pPr marL="457200" lvl="1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4200" dirty="0"/>
              <a:t>Grids</a:t>
            </a:r>
          </a:p>
          <a:p>
            <a:pPr marL="457200" lvl="1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4200" dirty="0"/>
              <a:t>Quadtree / Octree</a:t>
            </a:r>
          </a:p>
          <a:p>
            <a:pPr marL="457200" lvl="1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4200" dirty="0"/>
              <a:t>Waypoint graphs</a:t>
            </a:r>
          </a:p>
          <a:p>
            <a:pPr marL="457200" lvl="1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4200" dirty="0"/>
              <a:t>Corner graphs</a:t>
            </a:r>
          </a:p>
          <a:p>
            <a:pPr marL="457200" lvl="1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4200" dirty="0"/>
              <a:t>Circle-based waypoint graphs</a:t>
            </a:r>
          </a:p>
          <a:p>
            <a:pPr marL="457200" lvl="1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4200" dirty="0"/>
              <a:t>Navigation meshes</a:t>
            </a:r>
          </a:p>
          <a:p>
            <a:pPr marL="200025" lvl="1" indent="0" eaLnBrk="1" fontAlgn="auto" hangingPunct="1">
              <a:spcAft>
                <a:spcPts val="0"/>
              </a:spcAft>
              <a:buFont typeface="Calibri" panose="020F0502020204030204" pitchFamily="34" charset="0"/>
              <a:buNone/>
              <a:defRPr/>
            </a:pPr>
            <a:endParaRPr lang="en-US" altLang="en-US" sz="4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DE15DCBA-EB00-46F3-9167-7487AD2E9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183812" cy="1449387"/>
          </a:xfrm>
        </p:spPr>
        <p:txBody>
          <a:bodyPr/>
          <a:lstStyle/>
          <a:p>
            <a:pPr eaLnBrk="1" hangingPunct="1"/>
            <a:r>
              <a:rPr lang="en-US" altLang="en-US" sz="6000"/>
              <a:t>Important Questions to 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4E0E1-E2FA-4ECA-B02E-6DBB96689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3925" y="1846263"/>
            <a:ext cx="9669463" cy="4022725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3200" dirty="0"/>
              <a:t>How well does the search space scale?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sz="2800" dirty="0"/>
              <a:t>Larger search space = slower search</a:t>
            </a:r>
            <a:endParaRPr lang="en-US" altLang="en-US" sz="3200" dirty="0"/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3200" dirty="0"/>
              <a:t>Who makes the search space?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sz="2800" dirty="0"/>
              <a:t>Level Designer or Algorithm?</a:t>
            </a:r>
            <a:endParaRPr lang="en-US" altLang="en-US" sz="3200" dirty="0"/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3200" dirty="0"/>
              <a:t>Does the search space represent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sz="2800" dirty="0"/>
              <a:t>Safe paths?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sz="2800" dirty="0"/>
              <a:t>Safe walkable areas?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3200" dirty="0"/>
              <a:t>2D or 3D?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476CB75B-3F77-400E-8ED0-3B510397D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450512" cy="1449387"/>
          </a:xfrm>
        </p:spPr>
        <p:txBody>
          <a:bodyPr/>
          <a:lstStyle/>
          <a:p>
            <a:pPr eaLnBrk="1" hangingPunct="1"/>
            <a:r>
              <a:rPr lang="en-US" altLang="en-US" sz="6600"/>
              <a:t>Grids</a:t>
            </a:r>
          </a:p>
        </p:txBody>
      </p:sp>
      <p:graphicFrame>
        <p:nvGraphicFramePr>
          <p:cNvPr id="17411" name="Object 4">
            <a:extLst>
              <a:ext uri="{FF2B5EF4-FFF2-40B4-BE49-F238E27FC236}">
                <a16:creationId xmlns:a16="http://schemas.microsoft.com/office/drawing/2014/main" id="{4CF12381-F920-4B80-933F-4A1061B437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00375" y="2089150"/>
          <a:ext cx="6643688" cy="405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2410968" imgH="1472184" progId="Word.Document.8">
                  <p:embed/>
                </p:oleObj>
              </mc:Choice>
              <mc:Fallback>
                <p:oleObj name="Document" r:id="rId2" imgW="2410968" imgH="1472184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375" y="2089150"/>
                        <a:ext cx="6643688" cy="4054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34" name="Object 5">
            <a:extLst>
              <a:ext uri="{FF2B5EF4-FFF2-40B4-BE49-F238E27FC236}">
                <a16:creationId xmlns:a16="http://schemas.microsoft.com/office/drawing/2014/main" id="{18D6B5E7-21DF-44AB-93F0-926E147618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00375" y="2089150"/>
          <a:ext cx="6873875" cy="405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2514600" imgH="1484376" progId="Word.Document.8">
                  <p:embed/>
                </p:oleObj>
              </mc:Choice>
              <mc:Fallback>
                <p:oleObj name="Document" r:id="rId2" imgW="2514600" imgH="1484376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375" y="2089150"/>
                        <a:ext cx="6873875" cy="4054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5" name="Title 1">
            <a:extLst>
              <a:ext uri="{FF2B5EF4-FFF2-40B4-BE49-F238E27FC236}">
                <a16:creationId xmlns:a16="http://schemas.microsoft.com/office/drawing/2014/main" id="{A0FA03D3-49C7-4FA4-9456-8FFBEF5C6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450512" cy="1449387"/>
          </a:xfrm>
        </p:spPr>
        <p:txBody>
          <a:bodyPr/>
          <a:lstStyle/>
          <a:p>
            <a:pPr eaLnBrk="1" hangingPunct="1"/>
            <a:r>
              <a:rPr lang="en-US" altLang="en-US" sz="6600"/>
              <a:t>Grids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617C2639-11CD-44BD-BB5E-4FA1FDE91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450512" cy="1449387"/>
          </a:xfrm>
        </p:spPr>
        <p:txBody>
          <a:bodyPr/>
          <a:lstStyle/>
          <a:p>
            <a:pPr eaLnBrk="1" hangingPunct="1"/>
            <a:r>
              <a:rPr lang="en-US" altLang="en-US" sz="6600"/>
              <a:t>Grids</a:t>
            </a:r>
          </a:p>
        </p:txBody>
      </p:sp>
      <p:graphicFrame>
        <p:nvGraphicFramePr>
          <p:cNvPr id="19459" name="Object 4">
            <a:extLst>
              <a:ext uri="{FF2B5EF4-FFF2-40B4-BE49-F238E27FC236}">
                <a16:creationId xmlns:a16="http://schemas.microsoft.com/office/drawing/2014/main" id="{B9072523-A12C-4E95-9C73-163FB5C135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4225" y="2381250"/>
          <a:ext cx="5576888" cy="340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2410968" imgH="1472184" progId="Word.Document.8">
                  <p:embed/>
                </p:oleObj>
              </mc:Choice>
              <mc:Fallback>
                <p:oleObj name="Document" r:id="rId2" imgW="2410968" imgH="1472184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225" y="2381250"/>
                        <a:ext cx="5576888" cy="340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0" name="Object 6">
            <a:extLst>
              <a:ext uri="{FF2B5EF4-FFF2-40B4-BE49-F238E27FC236}">
                <a16:creationId xmlns:a16="http://schemas.microsoft.com/office/drawing/2014/main" id="{8203DA89-9D29-41D1-9204-24D5D0D52C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94563" y="2176463"/>
          <a:ext cx="1717675" cy="173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1014984" imgH="1024128" progId="Word.Document.8">
                  <p:embed/>
                </p:oleObj>
              </mc:Choice>
              <mc:Fallback>
                <p:oleObj name="Document" r:id="rId4" imgW="1014984" imgH="1024128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94563" y="2176463"/>
                        <a:ext cx="1717675" cy="173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>
            <a:extLst>
              <a:ext uri="{FF2B5EF4-FFF2-40B4-BE49-F238E27FC236}">
                <a16:creationId xmlns:a16="http://schemas.microsoft.com/office/drawing/2014/main" id="{10167D4A-ADB3-46DA-982D-CEF53DED32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37688" y="2176463"/>
          <a:ext cx="1724025" cy="173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1018032" imgH="1024128" progId="Word.Document.8">
                  <p:embed/>
                </p:oleObj>
              </mc:Choice>
              <mc:Fallback>
                <p:oleObj name="Document" r:id="rId6" imgW="1018032" imgH="1024128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37688" y="2176463"/>
                        <a:ext cx="1724025" cy="173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8">
            <a:extLst>
              <a:ext uri="{FF2B5EF4-FFF2-40B4-BE49-F238E27FC236}">
                <a16:creationId xmlns:a16="http://schemas.microsoft.com/office/drawing/2014/main" id="{D4166EE4-4214-4781-8A67-CF9093EF4A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94563" y="4351338"/>
          <a:ext cx="1724025" cy="173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8" imgW="1018032" imgH="1024128" progId="Word.Document.8">
                  <p:embed/>
                </p:oleObj>
              </mc:Choice>
              <mc:Fallback>
                <p:oleObj name="Document" r:id="rId8" imgW="1018032" imgH="1024128" progId="Word.Documen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94563" y="4351338"/>
                        <a:ext cx="1724025" cy="173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">
            <a:extLst>
              <a:ext uri="{FF2B5EF4-FFF2-40B4-BE49-F238E27FC236}">
                <a16:creationId xmlns:a16="http://schemas.microsoft.com/office/drawing/2014/main" id="{5C86BB59-A0E4-4CD4-99CD-115F06B234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37688" y="4351338"/>
          <a:ext cx="1724025" cy="173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0" imgW="1018032" imgH="1024128" progId="Word.Document.8">
                  <p:embed/>
                </p:oleObj>
              </mc:Choice>
              <mc:Fallback>
                <p:oleObj name="Document" r:id="rId10" imgW="1018032" imgH="1024128" progId="Word.Documen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37688" y="4351338"/>
                        <a:ext cx="1724025" cy="173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F3A42E53-EDCB-4D4F-971E-A889CFCE0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Quadtrees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CBE71B-C722-46AD-BBED-F43005D6EB33}"/>
              </a:ext>
            </a:extLst>
          </p:cNvPr>
          <p:cNvSpPr/>
          <p:nvPr/>
        </p:nvSpPr>
        <p:spPr>
          <a:xfrm>
            <a:off x="1644650" y="2365375"/>
            <a:ext cx="3481388" cy="3481388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3611231-33A7-4ACA-BB1A-DA319FD2C767}"/>
              </a:ext>
            </a:extLst>
          </p:cNvPr>
          <p:cNvCxnSpPr>
            <a:stCxn id="2" idx="0"/>
            <a:endCxn id="2" idx="2"/>
          </p:cNvCxnSpPr>
          <p:nvPr/>
        </p:nvCxnSpPr>
        <p:spPr>
          <a:xfrm>
            <a:off x="3384550" y="2365375"/>
            <a:ext cx="0" cy="348138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AD7497-98EE-4676-B533-2215DE646025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1644650" y="4106863"/>
            <a:ext cx="348138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D7ED82F-51A0-409A-BC02-74A6B0A44912}"/>
              </a:ext>
            </a:extLst>
          </p:cNvPr>
          <p:cNvCxnSpPr>
            <a:cxnSpLocks/>
          </p:cNvCxnSpPr>
          <p:nvPr/>
        </p:nvCxnSpPr>
        <p:spPr>
          <a:xfrm>
            <a:off x="1644650" y="3235325"/>
            <a:ext cx="348138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DA02D5F-4EF0-45CB-A723-FF58986D4C1F}"/>
              </a:ext>
            </a:extLst>
          </p:cNvPr>
          <p:cNvCxnSpPr>
            <a:cxnSpLocks/>
          </p:cNvCxnSpPr>
          <p:nvPr/>
        </p:nvCxnSpPr>
        <p:spPr>
          <a:xfrm>
            <a:off x="1644650" y="4976813"/>
            <a:ext cx="348138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78C4670-CCAA-497F-80B7-39AE96E93818}"/>
              </a:ext>
            </a:extLst>
          </p:cNvPr>
          <p:cNvCxnSpPr>
            <a:cxnSpLocks/>
          </p:cNvCxnSpPr>
          <p:nvPr/>
        </p:nvCxnSpPr>
        <p:spPr>
          <a:xfrm flipV="1">
            <a:off x="2514600" y="2365375"/>
            <a:ext cx="0" cy="348138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A3BA203-39D4-4875-AFC0-BC7CFAE3717F}"/>
              </a:ext>
            </a:extLst>
          </p:cNvPr>
          <p:cNvCxnSpPr>
            <a:cxnSpLocks/>
          </p:cNvCxnSpPr>
          <p:nvPr/>
        </p:nvCxnSpPr>
        <p:spPr>
          <a:xfrm flipV="1">
            <a:off x="4256088" y="2365375"/>
            <a:ext cx="0" cy="348138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EB817D3-637C-4B4A-8210-71830CDDC4C9}"/>
              </a:ext>
            </a:extLst>
          </p:cNvPr>
          <p:cNvCxnSpPr>
            <a:cxnSpLocks/>
          </p:cNvCxnSpPr>
          <p:nvPr/>
        </p:nvCxnSpPr>
        <p:spPr>
          <a:xfrm flipH="1" flipV="1">
            <a:off x="1644650" y="2800350"/>
            <a:ext cx="348138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5D39A07-850F-4573-84B0-BF8C6D1379B5}"/>
              </a:ext>
            </a:extLst>
          </p:cNvPr>
          <p:cNvCxnSpPr>
            <a:cxnSpLocks/>
          </p:cNvCxnSpPr>
          <p:nvPr/>
        </p:nvCxnSpPr>
        <p:spPr>
          <a:xfrm flipH="1">
            <a:off x="1644650" y="3671888"/>
            <a:ext cx="348138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BC200BD-30D5-4341-82FD-959F173EC620}"/>
              </a:ext>
            </a:extLst>
          </p:cNvPr>
          <p:cNvCxnSpPr>
            <a:cxnSpLocks/>
          </p:cNvCxnSpPr>
          <p:nvPr/>
        </p:nvCxnSpPr>
        <p:spPr>
          <a:xfrm flipH="1">
            <a:off x="1644650" y="4541838"/>
            <a:ext cx="348138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2E0977-02B3-4969-94A4-289C8403B2CC}"/>
              </a:ext>
            </a:extLst>
          </p:cNvPr>
          <p:cNvCxnSpPr>
            <a:cxnSpLocks/>
          </p:cNvCxnSpPr>
          <p:nvPr/>
        </p:nvCxnSpPr>
        <p:spPr>
          <a:xfrm flipH="1">
            <a:off x="1644650" y="5411788"/>
            <a:ext cx="348138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12BDFF2-5BD0-4748-88CF-253C3FF4A1D9}"/>
              </a:ext>
            </a:extLst>
          </p:cNvPr>
          <p:cNvCxnSpPr>
            <a:cxnSpLocks/>
          </p:cNvCxnSpPr>
          <p:nvPr/>
        </p:nvCxnSpPr>
        <p:spPr>
          <a:xfrm flipH="1" flipV="1">
            <a:off x="2079625" y="2365375"/>
            <a:ext cx="0" cy="348138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7B3D076-C1AA-4E3C-8BCD-CF87ACF0EAC6}"/>
              </a:ext>
            </a:extLst>
          </p:cNvPr>
          <p:cNvCxnSpPr>
            <a:cxnSpLocks/>
          </p:cNvCxnSpPr>
          <p:nvPr/>
        </p:nvCxnSpPr>
        <p:spPr>
          <a:xfrm flipV="1">
            <a:off x="2949575" y="2365375"/>
            <a:ext cx="0" cy="347186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2A6B9D6-59B4-481F-B53A-807AAFCA5B66}"/>
              </a:ext>
            </a:extLst>
          </p:cNvPr>
          <p:cNvCxnSpPr>
            <a:cxnSpLocks/>
          </p:cNvCxnSpPr>
          <p:nvPr/>
        </p:nvCxnSpPr>
        <p:spPr>
          <a:xfrm flipV="1">
            <a:off x="3819525" y="2365375"/>
            <a:ext cx="0" cy="347186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EED8FD6-50F2-4AFB-B8E5-8A4BFCFACFA4}"/>
              </a:ext>
            </a:extLst>
          </p:cNvPr>
          <p:cNvCxnSpPr>
            <a:cxnSpLocks/>
          </p:cNvCxnSpPr>
          <p:nvPr/>
        </p:nvCxnSpPr>
        <p:spPr>
          <a:xfrm flipV="1">
            <a:off x="4691063" y="2374900"/>
            <a:ext cx="0" cy="347186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7BF5532F-5C60-4E8B-99F5-007E2FACE245}"/>
              </a:ext>
            </a:extLst>
          </p:cNvPr>
          <p:cNvSpPr/>
          <p:nvPr/>
        </p:nvSpPr>
        <p:spPr>
          <a:xfrm>
            <a:off x="2949575" y="2800350"/>
            <a:ext cx="434975" cy="4254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215FA9E-AF52-43C1-B357-4FE1FAC72E28}"/>
              </a:ext>
            </a:extLst>
          </p:cNvPr>
          <p:cNvSpPr/>
          <p:nvPr/>
        </p:nvSpPr>
        <p:spPr>
          <a:xfrm>
            <a:off x="7043738" y="2355850"/>
            <a:ext cx="3481387" cy="3481388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D333172-4647-41F6-9312-8C44F82F4F49}"/>
              </a:ext>
            </a:extLst>
          </p:cNvPr>
          <p:cNvCxnSpPr>
            <a:stCxn id="65" idx="0"/>
            <a:endCxn id="65" idx="2"/>
          </p:cNvCxnSpPr>
          <p:nvPr/>
        </p:nvCxnSpPr>
        <p:spPr>
          <a:xfrm>
            <a:off x="8785225" y="2355850"/>
            <a:ext cx="0" cy="348138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2C83483-95A6-4AAC-A208-DDF89FEBF472}"/>
              </a:ext>
            </a:extLst>
          </p:cNvPr>
          <p:cNvCxnSpPr>
            <a:cxnSpLocks/>
            <a:stCxn id="65" idx="1"/>
            <a:endCxn id="65" idx="3"/>
          </p:cNvCxnSpPr>
          <p:nvPr/>
        </p:nvCxnSpPr>
        <p:spPr>
          <a:xfrm>
            <a:off x="7043738" y="4095750"/>
            <a:ext cx="348138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A563B60-C9BC-4937-A5A1-B46642A9352A}"/>
              </a:ext>
            </a:extLst>
          </p:cNvPr>
          <p:cNvCxnSpPr>
            <a:cxnSpLocks/>
          </p:cNvCxnSpPr>
          <p:nvPr/>
        </p:nvCxnSpPr>
        <p:spPr>
          <a:xfrm flipV="1">
            <a:off x="7043738" y="3225800"/>
            <a:ext cx="174148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1D1B12C-1960-4110-B4A2-042145B471F7}"/>
              </a:ext>
            </a:extLst>
          </p:cNvPr>
          <p:cNvCxnSpPr>
            <a:cxnSpLocks/>
          </p:cNvCxnSpPr>
          <p:nvPr/>
        </p:nvCxnSpPr>
        <p:spPr>
          <a:xfrm>
            <a:off x="8785225" y="4967288"/>
            <a:ext cx="17399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A2479D7-D434-4700-BAE4-6636E8530233}"/>
              </a:ext>
            </a:extLst>
          </p:cNvPr>
          <p:cNvCxnSpPr>
            <a:cxnSpLocks/>
          </p:cNvCxnSpPr>
          <p:nvPr/>
        </p:nvCxnSpPr>
        <p:spPr>
          <a:xfrm flipV="1">
            <a:off x="7913688" y="2355850"/>
            <a:ext cx="0" cy="17399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78FDB60-182F-4DA8-964B-42D9BECC3D3F}"/>
              </a:ext>
            </a:extLst>
          </p:cNvPr>
          <p:cNvCxnSpPr>
            <a:cxnSpLocks/>
          </p:cNvCxnSpPr>
          <p:nvPr/>
        </p:nvCxnSpPr>
        <p:spPr>
          <a:xfrm flipV="1">
            <a:off x="9655175" y="4095750"/>
            <a:ext cx="0" cy="174148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C57F3FA-66C0-4554-AA6C-FF969BAC4655}"/>
              </a:ext>
            </a:extLst>
          </p:cNvPr>
          <p:cNvCxnSpPr>
            <a:cxnSpLocks/>
          </p:cNvCxnSpPr>
          <p:nvPr/>
        </p:nvCxnSpPr>
        <p:spPr>
          <a:xfrm flipH="1">
            <a:off x="7913688" y="2790825"/>
            <a:ext cx="87153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AB4F1FB-4C06-485F-8D65-0A0AD497EA04}"/>
              </a:ext>
            </a:extLst>
          </p:cNvPr>
          <p:cNvCxnSpPr>
            <a:cxnSpLocks/>
          </p:cNvCxnSpPr>
          <p:nvPr/>
        </p:nvCxnSpPr>
        <p:spPr>
          <a:xfrm flipH="1" flipV="1">
            <a:off x="9655175" y="4532313"/>
            <a:ext cx="8699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119C5B4-EFCC-452B-8BA4-8D1A9069763B}"/>
              </a:ext>
            </a:extLst>
          </p:cNvPr>
          <p:cNvCxnSpPr>
            <a:cxnSpLocks/>
          </p:cNvCxnSpPr>
          <p:nvPr/>
        </p:nvCxnSpPr>
        <p:spPr>
          <a:xfrm flipV="1">
            <a:off x="8350250" y="2355850"/>
            <a:ext cx="0" cy="86995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0EC5BEF5-E42C-499E-A764-C6650ABC8207}"/>
              </a:ext>
            </a:extLst>
          </p:cNvPr>
          <p:cNvCxnSpPr>
            <a:cxnSpLocks/>
          </p:cNvCxnSpPr>
          <p:nvPr/>
        </p:nvCxnSpPr>
        <p:spPr>
          <a:xfrm flipV="1">
            <a:off x="10090150" y="4095750"/>
            <a:ext cx="0" cy="87153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1337F19D-8BB0-4323-A9DB-25346B55A33D}"/>
              </a:ext>
            </a:extLst>
          </p:cNvPr>
          <p:cNvSpPr/>
          <p:nvPr/>
        </p:nvSpPr>
        <p:spPr>
          <a:xfrm>
            <a:off x="8348663" y="2790825"/>
            <a:ext cx="436562" cy="4254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5594BF5-EC64-435C-8603-0721F3C1873C}"/>
              </a:ext>
            </a:extLst>
          </p:cNvPr>
          <p:cNvSpPr/>
          <p:nvPr/>
        </p:nvSpPr>
        <p:spPr>
          <a:xfrm>
            <a:off x="9655175" y="4532313"/>
            <a:ext cx="434975" cy="4254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448" name="Arrow: Right 18447">
            <a:extLst>
              <a:ext uri="{FF2B5EF4-FFF2-40B4-BE49-F238E27FC236}">
                <a16:creationId xmlns:a16="http://schemas.microsoft.com/office/drawing/2014/main" id="{D97E20DC-47DF-4C51-9FB4-D98618EE2785}"/>
              </a:ext>
            </a:extLst>
          </p:cNvPr>
          <p:cNvSpPr/>
          <p:nvPr/>
        </p:nvSpPr>
        <p:spPr>
          <a:xfrm>
            <a:off x="5448300" y="3636963"/>
            <a:ext cx="1295400" cy="938212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>
            <a:extLst>
              <a:ext uri="{FF2B5EF4-FFF2-40B4-BE49-F238E27FC236}">
                <a16:creationId xmlns:a16="http://schemas.microsoft.com/office/drawing/2014/main" id="{3FB49FE5-3261-4F90-AD64-F261662AD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C0FCD-3A9F-4F3A-9C42-F270F9236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025650"/>
            <a:ext cx="10774362" cy="3843338"/>
          </a:xfrm>
        </p:spPr>
        <p:txBody>
          <a:bodyPr/>
          <a:lstStyle/>
          <a:p>
            <a:pPr marL="457200" indent="-45720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sz="3000"/>
              <a:t>Flocking: What are the individual agents called?</a:t>
            </a:r>
          </a:p>
          <a:p>
            <a:pPr marL="457200" indent="-45720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sz="3000"/>
              <a:t>Flocking: Name the 3 primary steering behaviors.</a:t>
            </a:r>
          </a:p>
          <a:p>
            <a:pPr marL="457200" indent="-45720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sz="3000"/>
              <a:t>Flocking: Name the other 3 helpful steering behaviors.</a:t>
            </a:r>
          </a:p>
          <a:p>
            <a:pPr marL="457200" indent="-45720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sz="3000"/>
              <a:t>Flocking: How is the leader chosen?</a:t>
            </a:r>
          </a:p>
          <a:p>
            <a:pPr marL="457200" indent="-45720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sz="3000"/>
              <a:t>What is this cellular automata configuration called?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08BBE1-2F5E-4721-AF7A-82B238445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375" y="4838700"/>
            <a:ext cx="1701800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E2E23039-8C4D-47A3-B878-8B03FBD9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Octrees</a:t>
            </a:r>
          </a:p>
        </p:txBody>
      </p:sp>
      <p:pic>
        <p:nvPicPr>
          <p:cNvPr id="21507" name="Picture 4" descr="https://geidav.files.wordpress.com/2014/07/octree.png?w=820">
            <a:hlinkClick r:id="rId2"/>
            <a:extLst>
              <a:ext uri="{FF2B5EF4-FFF2-40B4-BE49-F238E27FC236}">
                <a16:creationId xmlns:a16="http://schemas.microsoft.com/office/drawing/2014/main" id="{B236FE11-E08C-4988-A8B7-EC793DAEC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2125663"/>
            <a:ext cx="10058400" cy="373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93F9535E-376D-4535-8BF3-A7A6C50FF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Waypoint Graphs</a:t>
            </a:r>
          </a:p>
        </p:txBody>
      </p:sp>
      <p:graphicFrame>
        <p:nvGraphicFramePr>
          <p:cNvPr id="22531" name="Object 4">
            <a:extLst>
              <a:ext uri="{FF2B5EF4-FFF2-40B4-BE49-F238E27FC236}">
                <a16:creationId xmlns:a16="http://schemas.microsoft.com/office/drawing/2014/main" id="{201C1887-8987-4416-B3C3-0297931A80B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44763" y="2039938"/>
          <a:ext cx="7165975" cy="4014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2618232" imgH="1466088" progId="Word.Document.8">
                  <p:embed/>
                </p:oleObj>
              </mc:Choice>
              <mc:Fallback>
                <p:oleObj name="Document" r:id="rId2" imgW="2618232" imgH="1466088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4763" y="2039938"/>
                        <a:ext cx="7165975" cy="4014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FD1C0F4C-955D-4283-B9CD-1AD490382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Waypoint Graphs</a:t>
            </a:r>
          </a:p>
        </p:txBody>
      </p:sp>
      <p:graphicFrame>
        <p:nvGraphicFramePr>
          <p:cNvPr id="23555" name="Object 5">
            <a:extLst>
              <a:ext uri="{FF2B5EF4-FFF2-40B4-BE49-F238E27FC236}">
                <a16:creationId xmlns:a16="http://schemas.microsoft.com/office/drawing/2014/main" id="{F2B246E0-08DE-45E0-8E78-C57A9C2C20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0738" y="2727325"/>
          <a:ext cx="4902200" cy="275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2441448" imgH="1374648" progId="Word.Document.8">
                  <p:embed/>
                </p:oleObj>
              </mc:Choice>
              <mc:Fallback>
                <p:oleObj name="Document" r:id="rId2" imgW="2441448" imgH="1374648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738" y="2727325"/>
                        <a:ext cx="4902200" cy="2757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>
            <a:extLst>
              <a:ext uri="{FF2B5EF4-FFF2-40B4-BE49-F238E27FC236}">
                <a16:creationId xmlns:a16="http://schemas.microsoft.com/office/drawing/2014/main" id="{0EFC5291-3950-4290-95AF-D7967280B7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02388" y="2727325"/>
          <a:ext cx="5029200" cy="280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2456688" imgH="1371600" progId="Word.Document.8">
                  <p:embed/>
                </p:oleObj>
              </mc:Choice>
              <mc:Fallback>
                <p:oleObj name="Document" r:id="rId4" imgW="2456688" imgH="1371600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2388" y="2727325"/>
                        <a:ext cx="5029200" cy="280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427E1E14-DB01-4A02-8696-25A6BC4E0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617200" cy="1449387"/>
          </a:xfrm>
        </p:spPr>
        <p:txBody>
          <a:bodyPr/>
          <a:lstStyle/>
          <a:p>
            <a:pPr eaLnBrk="1" hangingPunct="1"/>
            <a:r>
              <a:rPr lang="en-US" altLang="en-US" sz="5400"/>
              <a:t>Corner Graphs (Points of Visibility)</a:t>
            </a:r>
          </a:p>
        </p:txBody>
      </p:sp>
      <p:graphicFrame>
        <p:nvGraphicFramePr>
          <p:cNvPr id="24579" name="Object 4">
            <a:extLst>
              <a:ext uri="{FF2B5EF4-FFF2-40B4-BE49-F238E27FC236}">
                <a16:creationId xmlns:a16="http://schemas.microsoft.com/office/drawing/2014/main" id="{9D1500C8-2ED5-4464-B082-FA287629751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36875" y="2136775"/>
          <a:ext cx="6937375" cy="3878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2621280" imgH="1466088" progId="Word.Document.8">
                  <p:embed/>
                </p:oleObj>
              </mc:Choice>
              <mc:Fallback>
                <p:oleObj name="Document" r:id="rId2" imgW="2621280" imgH="1466088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6875" y="2136775"/>
                        <a:ext cx="6937375" cy="3878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F4197910-9EFF-4140-990E-047BA882E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617200" cy="1449387"/>
          </a:xfrm>
        </p:spPr>
        <p:txBody>
          <a:bodyPr/>
          <a:lstStyle/>
          <a:p>
            <a:pPr eaLnBrk="1" hangingPunct="1"/>
            <a:r>
              <a:rPr lang="en-US" altLang="en-US" sz="5400"/>
              <a:t>Corner Graphs (Points of Visibility)</a:t>
            </a:r>
          </a:p>
        </p:txBody>
      </p:sp>
      <p:graphicFrame>
        <p:nvGraphicFramePr>
          <p:cNvPr id="25603" name="Object 5">
            <a:extLst>
              <a:ext uri="{FF2B5EF4-FFF2-40B4-BE49-F238E27FC236}">
                <a16:creationId xmlns:a16="http://schemas.microsoft.com/office/drawing/2014/main" id="{40DEB820-C1B1-489F-B369-A152FAF086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2450" y="2606675"/>
          <a:ext cx="5324475" cy="299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2444496" imgH="1374648" progId="Word.Document.8">
                  <p:embed/>
                </p:oleObj>
              </mc:Choice>
              <mc:Fallback>
                <p:oleObj name="Document" r:id="rId2" imgW="2444496" imgH="1374648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450" y="2606675"/>
                        <a:ext cx="5324475" cy="299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>
            <a:extLst>
              <a:ext uri="{FF2B5EF4-FFF2-40B4-BE49-F238E27FC236}">
                <a16:creationId xmlns:a16="http://schemas.microsoft.com/office/drawing/2014/main" id="{B8EFA28A-F223-444A-B2CD-5944A39ACF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89688" y="2609850"/>
          <a:ext cx="5324475" cy="298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2444496" imgH="1371600" progId="Word.Document.8">
                  <p:embed/>
                </p:oleObj>
              </mc:Choice>
              <mc:Fallback>
                <p:oleObj name="Document" r:id="rId4" imgW="2444496" imgH="1371600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9688" y="2609850"/>
                        <a:ext cx="5324475" cy="298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A1DBB634-7147-4365-867E-FE7FFF0DF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617200" cy="1449387"/>
          </a:xfrm>
        </p:spPr>
        <p:txBody>
          <a:bodyPr/>
          <a:lstStyle/>
          <a:p>
            <a:pPr eaLnBrk="1" hangingPunct="1"/>
            <a:r>
              <a:rPr lang="en-US" altLang="en-US" sz="5400"/>
              <a:t>Corner Graphs (Points of Visibility)</a:t>
            </a:r>
          </a:p>
        </p:txBody>
      </p:sp>
      <p:graphicFrame>
        <p:nvGraphicFramePr>
          <p:cNvPr id="26627" name="Object 7">
            <a:extLst>
              <a:ext uri="{FF2B5EF4-FFF2-40B4-BE49-F238E27FC236}">
                <a16:creationId xmlns:a16="http://schemas.microsoft.com/office/drawing/2014/main" id="{766F5CA3-1A78-4830-9D28-206022C0D3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21663" y="2335213"/>
          <a:ext cx="3492500" cy="3503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368552" imgH="1374648" progId="Word.Document.8">
                  <p:embed/>
                </p:oleObj>
              </mc:Choice>
              <mc:Fallback>
                <p:oleObj name="Document" r:id="rId2" imgW="1368552" imgH="1374648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1663" y="2335213"/>
                        <a:ext cx="3492500" cy="3503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8" name="Object 4">
            <a:extLst>
              <a:ext uri="{FF2B5EF4-FFF2-40B4-BE49-F238E27FC236}">
                <a16:creationId xmlns:a16="http://schemas.microsoft.com/office/drawing/2014/main" id="{9D5759FD-5BCB-4B37-A4A9-C5118BAB69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5975" y="2144713"/>
          <a:ext cx="6937375" cy="3878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2621280" imgH="1466088" progId="Word.Document.8">
                  <p:embed/>
                </p:oleObj>
              </mc:Choice>
              <mc:Fallback>
                <p:oleObj name="Document" r:id="rId4" imgW="2621280" imgH="1466088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975" y="2144713"/>
                        <a:ext cx="6937375" cy="3878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74996064-69E7-429B-A577-73C7CFFFE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Circle-Based Waypoint Graph</a:t>
            </a:r>
          </a:p>
        </p:txBody>
      </p:sp>
      <p:graphicFrame>
        <p:nvGraphicFramePr>
          <p:cNvPr id="27651" name="Object 4">
            <a:extLst>
              <a:ext uri="{FF2B5EF4-FFF2-40B4-BE49-F238E27FC236}">
                <a16:creationId xmlns:a16="http://schemas.microsoft.com/office/drawing/2014/main" id="{AE07C446-8EFB-44D0-A5E2-C74CC09CC2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21000" y="2303463"/>
          <a:ext cx="6410325" cy="359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2606040" imgH="1463040" progId="Word.Document.8">
                  <p:embed/>
                </p:oleObj>
              </mc:Choice>
              <mc:Fallback>
                <p:oleObj name="Document" r:id="rId2" imgW="2606040" imgH="1463040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1000" y="2303463"/>
                        <a:ext cx="6410325" cy="3598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3410B-8055-49D5-917D-BF0952350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596562" cy="144938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600" dirty="0"/>
              <a:t>Navigation Meshes (</a:t>
            </a:r>
            <a:r>
              <a:rPr lang="en-US" sz="6600" dirty="0" err="1"/>
              <a:t>Nav</a:t>
            </a:r>
            <a:r>
              <a:rPr lang="en-US" sz="6600" dirty="0"/>
              <a:t> Mesh)</a:t>
            </a:r>
          </a:p>
        </p:txBody>
      </p:sp>
      <p:graphicFrame>
        <p:nvGraphicFramePr>
          <p:cNvPr id="28675" name="Object 4">
            <a:extLst>
              <a:ext uri="{FF2B5EF4-FFF2-40B4-BE49-F238E27FC236}">
                <a16:creationId xmlns:a16="http://schemas.microsoft.com/office/drawing/2014/main" id="{CF8538E8-1661-432B-94EA-38EE7DAF86C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0088" y="2525713"/>
          <a:ext cx="5172075" cy="289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2450592" imgH="1374648" progId="Word.Document.8">
                  <p:embed/>
                </p:oleObj>
              </mc:Choice>
              <mc:Fallback>
                <p:oleObj name="Document" r:id="rId2" imgW="2450592" imgH="1374648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088" y="2525713"/>
                        <a:ext cx="5172075" cy="2897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6" name="Object 5">
            <a:extLst>
              <a:ext uri="{FF2B5EF4-FFF2-40B4-BE49-F238E27FC236}">
                <a16:creationId xmlns:a16="http://schemas.microsoft.com/office/drawing/2014/main" id="{86A4DC13-E3DC-4AF3-B559-907F87FEA2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08738" y="2525713"/>
          <a:ext cx="5284787" cy="297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2435352" imgH="1371600" progId="Word.Document.8">
                  <p:embed/>
                </p:oleObj>
              </mc:Choice>
              <mc:Fallback>
                <p:oleObj name="Document" r:id="rId4" imgW="2435352" imgH="1371600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8738" y="2525713"/>
                        <a:ext cx="5284787" cy="297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5C67B6A0-4126-430E-AA96-ABE2C629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Local Obstacle Avoidance</a:t>
            </a:r>
          </a:p>
        </p:txBody>
      </p:sp>
      <p:pic>
        <p:nvPicPr>
          <p:cNvPr id="29699" name="Content Placeholder 3">
            <a:extLst>
              <a:ext uri="{FF2B5EF4-FFF2-40B4-BE49-F238E27FC236}">
                <a16:creationId xmlns:a16="http://schemas.microsoft.com/office/drawing/2014/main" id="{82E4CB1F-093F-4F3B-A85A-136ACAEBED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38538" y="2643188"/>
            <a:ext cx="5114925" cy="2716212"/>
          </a:xfrm>
        </p:spPr>
      </p:pic>
      <p:pic>
        <p:nvPicPr>
          <p:cNvPr id="29700" name="Picture 4">
            <a:extLst>
              <a:ext uri="{FF2B5EF4-FFF2-40B4-BE49-F238E27FC236}">
                <a16:creationId xmlns:a16="http://schemas.microsoft.com/office/drawing/2014/main" id="{9C7DEF5A-3EAD-4D6E-BA21-8DAA87408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800" y="3627438"/>
            <a:ext cx="865188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5109FB-E218-45EC-8BA9-6832A082BE56}"/>
              </a:ext>
            </a:extLst>
          </p:cNvPr>
          <p:cNvSpPr/>
          <p:nvPr/>
        </p:nvSpPr>
        <p:spPr>
          <a:xfrm>
            <a:off x="2914650" y="4065588"/>
            <a:ext cx="941388" cy="6318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9702" name="Picture 7">
            <a:extLst>
              <a:ext uri="{FF2B5EF4-FFF2-40B4-BE49-F238E27FC236}">
                <a16:creationId xmlns:a16="http://schemas.microsoft.com/office/drawing/2014/main" id="{2E6A9B67-B1B6-4B79-974C-E3CD956696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350" y="95250"/>
            <a:ext cx="155257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6940DB5E-157A-458A-96CF-CC1BF86D0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Ledges and Jumps</a:t>
            </a:r>
          </a:p>
        </p:txBody>
      </p:sp>
      <p:pic>
        <p:nvPicPr>
          <p:cNvPr id="30723" name="Content Placeholder 3">
            <a:extLst>
              <a:ext uri="{FF2B5EF4-FFF2-40B4-BE49-F238E27FC236}">
                <a16:creationId xmlns:a16="http://schemas.microsoft.com/office/drawing/2014/main" id="{4457189B-1813-49F6-AD43-866439DDCE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4375" y="1825625"/>
            <a:ext cx="8223250" cy="4351338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C7CF35D5-3A17-43C4-B8A8-7FBA1B8FA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88B02-3A01-42C0-BDBA-327D196D8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025650"/>
            <a:ext cx="10774362" cy="3843338"/>
          </a:xfrm>
        </p:spPr>
        <p:txBody>
          <a:bodyPr/>
          <a:lstStyle/>
          <a:p>
            <a:pPr marL="457200" indent="-45720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sz="3000" dirty="0"/>
              <a:t>Flocking: What are the individual agents called?</a:t>
            </a:r>
          </a:p>
          <a:p>
            <a:pPr marL="457200" indent="-45720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sz="3000" dirty="0"/>
              <a:t>Flocking: Name the 3 primary steering behaviors.</a:t>
            </a:r>
          </a:p>
          <a:p>
            <a:pPr marL="457200" indent="-45720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sz="3000" dirty="0"/>
              <a:t>Flocking: Name the other 3 helpful steering behaviors.</a:t>
            </a:r>
          </a:p>
          <a:p>
            <a:pPr marL="457200" indent="-45720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sz="3000" dirty="0"/>
              <a:t>Flocking: How is the leader chosen?</a:t>
            </a:r>
          </a:p>
          <a:p>
            <a:pPr marL="457200" indent="-45720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sz="3000" dirty="0"/>
              <a:t>What is this cellular automata configuration called?</a:t>
            </a:r>
          </a:p>
          <a:p>
            <a:pPr marL="457200" indent="-45720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sz="3000" dirty="0"/>
              <a:t>Cellular automata is Turing Complete. What does that mean?</a:t>
            </a:r>
          </a:p>
          <a:p>
            <a:pPr marL="457200" indent="-45720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sz="3000" dirty="0"/>
              <a:t>Formations: Describe the 2 levels of steering.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0993698B-1E57-4968-ACFB-9D46616D8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Doors, Elevators, etc.</a:t>
            </a:r>
          </a:p>
        </p:txBody>
      </p:sp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id="{7E097227-F553-44A2-B373-4B02A1A3D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en-US" sz="4400"/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en-US" altLang="en-US" sz="4400"/>
              <a:t>Smart pathfinding nodes</a:t>
            </a:r>
          </a:p>
          <a:p>
            <a:pPr lvl="1" eaLnBrk="1" hangingPunct="1">
              <a:defRPr/>
            </a:pPr>
            <a:r>
              <a:rPr lang="en-US" altLang="en-US" sz="4200" dirty="0"/>
              <a:t> Annotated with required action</a:t>
            </a:r>
          </a:p>
        </p:txBody>
      </p:sp>
      <p:pic>
        <p:nvPicPr>
          <p:cNvPr id="31748" name="Picture 5" descr="strongroom1">
            <a:extLst>
              <a:ext uri="{FF2B5EF4-FFF2-40B4-BE49-F238E27FC236}">
                <a16:creationId xmlns:a16="http://schemas.microsoft.com/office/drawing/2014/main" id="{6B2C9453-E138-484E-8114-A0C787121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663" y="1933575"/>
            <a:ext cx="2286000" cy="434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6" descr="key-300">
            <a:extLst>
              <a:ext uri="{FF2B5EF4-FFF2-40B4-BE49-F238E27FC236}">
                <a16:creationId xmlns:a16="http://schemas.microsoft.com/office/drawing/2014/main" id="{16555D5C-EEC5-4AFA-A9F6-0669A859E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8038" y="3840163"/>
            <a:ext cx="881062" cy="88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210BB460-42FA-4921-AC5C-C0D506443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Search</a:t>
            </a:r>
          </a:p>
        </p:txBody>
      </p:sp>
      <p:pic>
        <p:nvPicPr>
          <p:cNvPr id="32771" name="Content Placeholder 3">
            <a:extLst>
              <a:ext uri="{FF2B5EF4-FFF2-40B4-BE49-F238E27FC236}">
                <a16:creationId xmlns:a16="http://schemas.microsoft.com/office/drawing/2014/main" id="{A35F6227-1896-4057-85F0-01D5A01812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70213" y="1825625"/>
            <a:ext cx="6251575" cy="4351338"/>
          </a:xfr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ADBE6555-C8FA-4429-BFE9-045AC4FB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763250" cy="1449387"/>
          </a:xfrm>
        </p:spPr>
        <p:txBody>
          <a:bodyPr/>
          <a:lstStyle/>
          <a:p>
            <a:pPr eaLnBrk="1" hangingPunct="1"/>
            <a:r>
              <a:rPr lang="en-US" altLang="en-US" sz="6000"/>
              <a:t>Judging Search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E2363-3ADE-471C-A139-1ECA07CCF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6150" y="2095500"/>
            <a:ext cx="9137650" cy="4081463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600"/>
              <a:t>Quality of path</a:t>
            </a:r>
          </a:p>
          <a:p>
            <a:pPr lvl="1" eaLnBrk="1" hangingPunct="1"/>
            <a:r>
              <a:rPr lang="en-US" altLang="en-US" sz="3200"/>
              <a:t> Shortest?</a:t>
            </a:r>
          </a:p>
          <a:p>
            <a:pPr lvl="1" eaLnBrk="1" hangingPunct="1"/>
            <a:r>
              <a:rPr lang="en-US" altLang="en-US" sz="3200"/>
              <a:t> </a:t>
            </a:r>
            <a:r>
              <a:rPr lang="en-US" altLang="en-US" sz="3200">
                <a:solidFill>
                  <a:srgbClr val="0070C0"/>
                </a:solidFill>
              </a:rPr>
              <a:t>Optimal</a:t>
            </a:r>
            <a:r>
              <a:rPr lang="en-US" altLang="en-US" sz="3200"/>
              <a:t>, near-optimal, or a reasonable path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600"/>
              <a:t>Resource requirements</a:t>
            </a:r>
          </a:p>
          <a:p>
            <a:pPr lvl="1" eaLnBrk="1" hangingPunct="1"/>
            <a:r>
              <a:rPr lang="en-US" altLang="en-US" sz="3200"/>
              <a:t> CPU, memory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600">
                <a:solidFill>
                  <a:srgbClr val="0070C0"/>
                </a:solidFill>
              </a:rPr>
              <a:t>Completeness</a:t>
            </a:r>
          </a:p>
          <a:p>
            <a:pPr lvl="1" eaLnBrk="1" hangingPunct="1"/>
            <a:r>
              <a:rPr lang="en-US" altLang="en-US" sz="3200"/>
              <a:t> Will find a path if one exists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>
            <a:extLst>
              <a:ext uri="{FF2B5EF4-FFF2-40B4-BE49-F238E27FC236}">
                <a16:creationId xmlns:a16="http://schemas.microsoft.com/office/drawing/2014/main" id="{B590ACD7-FA6A-4C4C-9DB9-98102FB0F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409237" cy="1449387"/>
          </a:xfrm>
        </p:spPr>
        <p:txBody>
          <a:bodyPr/>
          <a:lstStyle/>
          <a:p>
            <a:pPr eaLnBrk="1" hangingPunct="1"/>
            <a:r>
              <a:rPr lang="en-US" altLang="en-US" sz="6600"/>
              <a:t>Pathfinding Search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638E4-5DF3-4AB9-93B6-B774898102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6075" y="2433638"/>
            <a:ext cx="4403725" cy="3743325"/>
          </a:xfrm>
        </p:spPr>
        <p:txBody>
          <a:bodyPr/>
          <a:lstStyle/>
          <a:p>
            <a:pPr marL="457200" lvl="1" indent="0" eaLnBrk="1" hangingPunct="1">
              <a:buFont typeface="Arial" panose="020B0604020202020204" pitchFamily="34" charset="0"/>
              <a:buNone/>
            </a:pPr>
            <a:r>
              <a:rPr lang="en-US" altLang="en-US" sz="3600"/>
              <a:t>Random Bounce</a:t>
            </a:r>
          </a:p>
          <a:p>
            <a:pPr marL="457200" lvl="1" indent="0" eaLnBrk="1" hangingPunct="1">
              <a:buFont typeface="Arial" panose="020B0604020202020204" pitchFamily="34" charset="0"/>
              <a:buNone/>
            </a:pPr>
            <a:r>
              <a:rPr lang="en-US" altLang="en-US" sz="3600"/>
              <a:t>Robust Trace</a:t>
            </a:r>
          </a:p>
          <a:p>
            <a:pPr marL="457200" lvl="1" indent="0" eaLnBrk="1" hangingPunct="1">
              <a:buFont typeface="Arial" panose="020B0604020202020204" pitchFamily="34" charset="0"/>
              <a:buNone/>
            </a:pPr>
            <a:r>
              <a:rPr lang="en-US" altLang="en-US" sz="3600"/>
              <a:t>Breadth-First</a:t>
            </a:r>
          </a:p>
          <a:p>
            <a:pPr marL="457200" lvl="1" indent="0" eaLnBrk="1" hangingPunct="1">
              <a:buFont typeface="Arial" panose="020B0604020202020204" pitchFamily="34" charset="0"/>
              <a:buNone/>
            </a:pPr>
            <a:r>
              <a:rPr lang="en-US" altLang="en-US" sz="3600"/>
              <a:t>Depth-First</a:t>
            </a:r>
          </a:p>
          <a:p>
            <a:pPr marL="457200" lvl="1" indent="0" eaLnBrk="1" hangingPunct="1">
              <a:buFont typeface="Arial" panose="020B0604020202020204" pitchFamily="34" charset="0"/>
              <a:buNone/>
            </a:pPr>
            <a:r>
              <a:rPr lang="en-US" altLang="en-US" sz="3600"/>
              <a:t>Dijkstra</a:t>
            </a:r>
          </a:p>
          <a:p>
            <a:pPr marL="457200" lvl="1" indent="0" eaLnBrk="1" hangingPunct="1">
              <a:buFont typeface="Arial" panose="020B0604020202020204" pitchFamily="34" charset="0"/>
              <a:buNone/>
            </a:pPr>
            <a:r>
              <a:rPr lang="en-US" altLang="en-US" sz="3600"/>
              <a:t>Greedy Best-First</a:t>
            </a:r>
          </a:p>
          <a:p>
            <a:pPr eaLnBrk="1" hangingPunct="1"/>
            <a:endParaRPr lang="en-US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FE19D0-4FEE-4C9C-8232-350059C3D1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8238" y="2433638"/>
            <a:ext cx="5651500" cy="3435350"/>
          </a:xfrm>
        </p:spPr>
        <p:txBody>
          <a:bodyPr/>
          <a:lstStyle/>
          <a:p>
            <a:pPr marL="457200" lvl="1" indent="0" eaLnBrk="1" hangingPunct="1">
              <a:buFont typeface="Arial" panose="020B0604020202020204" pitchFamily="34" charset="0"/>
              <a:buNone/>
            </a:pPr>
            <a:r>
              <a:rPr lang="en-US" altLang="en-US" sz="3600">
                <a:solidFill>
                  <a:srgbClr val="0070C0"/>
                </a:solidFill>
              </a:rPr>
              <a:t>A*</a:t>
            </a:r>
          </a:p>
          <a:p>
            <a:pPr marL="457200" lvl="1" indent="0" eaLnBrk="1" hangingPunct="1">
              <a:buFont typeface="Arial" panose="020B0604020202020204" pitchFamily="34" charset="0"/>
              <a:buNone/>
            </a:pPr>
            <a:r>
              <a:rPr lang="en-US" altLang="en-US" sz="3600">
                <a:solidFill>
                  <a:srgbClr val="0070C0"/>
                </a:solidFill>
              </a:rPr>
              <a:t>Jump Point Search (JPS+)</a:t>
            </a:r>
          </a:p>
          <a:p>
            <a:pPr marL="457200" lvl="1" indent="0" eaLnBrk="1" hangingPunct="1">
              <a:buFont typeface="Arial" panose="020B0604020202020204" pitchFamily="34" charset="0"/>
              <a:buNone/>
            </a:pPr>
            <a:r>
              <a:rPr lang="en-US" altLang="en-US" sz="3600"/>
              <a:t>Roy-Floyd-Warshall</a:t>
            </a:r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>
            <a:extLst>
              <a:ext uri="{FF2B5EF4-FFF2-40B4-BE49-F238E27FC236}">
                <a16:creationId xmlns:a16="http://schemas.microsoft.com/office/drawing/2014/main" id="{446715E5-047C-4B86-BB13-27FC14BFA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Open and Closed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C43F6-01E3-4636-BB69-07E5C14DD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8838" y="2346325"/>
            <a:ext cx="9224962" cy="3830638"/>
          </a:xfrm>
        </p:spPr>
        <p:txBody>
          <a:bodyPr/>
          <a:lstStyle/>
          <a:p>
            <a:pPr marL="457200" lvl="1" indent="0" eaLnBrk="1" hangingPunct="1">
              <a:buFont typeface="Arial" panose="020B0604020202020204" pitchFamily="34" charset="0"/>
              <a:buNone/>
            </a:pPr>
            <a:r>
              <a:rPr lang="en-US" altLang="en-US" sz="4000">
                <a:solidFill>
                  <a:srgbClr val="0070C0"/>
                </a:solidFill>
              </a:rPr>
              <a:t>Open List</a:t>
            </a:r>
          </a:p>
          <a:p>
            <a:pPr lvl="3" eaLnBrk="1" hangingPunct="1"/>
            <a:r>
              <a:rPr lang="en-US" altLang="en-US" sz="3600"/>
              <a:t> Promising nodes not yet explored</a:t>
            </a:r>
          </a:p>
          <a:p>
            <a:pPr lvl="3" eaLnBrk="1" hangingPunct="1"/>
            <a:endParaRPr lang="en-US" altLang="en-US" sz="3600"/>
          </a:p>
          <a:p>
            <a:pPr marL="457200" lvl="1" indent="0" eaLnBrk="1" hangingPunct="1">
              <a:buFont typeface="Arial" panose="020B0604020202020204" pitchFamily="34" charset="0"/>
              <a:buNone/>
            </a:pPr>
            <a:r>
              <a:rPr lang="en-US" altLang="en-US" sz="4000">
                <a:solidFill>
                  <a:srgbClr val="0070C0"/>
                </a:solidFill>
              </a:rPr>
              <a:t>Closed List</a:t>
            </a:r>
          </a:p>
          <a:p>
            <a:pPr lvl="3" eaLnBrk="1" hangingPunct="1"/>
            <a:r>
              <a:rPr lang="en-US" altLang="en-US" sz="3600"/>
              <a:t> Nodes already explored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35E2D-608F-410C-A946-40403AE96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626725" cy="144938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600" dirty="0"/>
              <a:t>Grid Search Space: Node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8E696-D45D-4103-AEF7-A683FE7E3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2775" y="1846263"/>
            <a:ext cx="9718675" cy="4554537"/>
          </a:xfrm>
        </p:spPr>
        <p:txBody>
          <a:bodyPr/>
          <a:lstStyle/>
          <a:p>
            <a:pPr marL="200025" lvl="1" indent="0" eaLnBrk="1" hangingPunct="1">
              <a:buFont typeface="Calibri" panose="020F0502020204030204" pitchFamily="34" charset="0"/>
              <a:buNone/>
            </a:pPr>
            <a:endParaRPr lang="en-US" altLang="en-US" sz="4000"/>
          </a:p>
          <a:p>
            <a:pPr marL="200025" lvl="1" indent="0" eaLnBrk="1" hangingPunct="1">
              <a:buFont typeface="Calibri" panose="020F0502020204030204" pitchFamily="34" charset="0"/>
              <a:buNone/>
            </a:pPr>
            <a:r>
              <a:rPr lang="en-US" altLang="en-US" sz="3600"/>
              <a:t>Node* parent;			</a:t>
            </a:r>
            <a:r>
              <a:rPr lang="en-US" altLang="en-US" sz="3600">
                <a:solidFill>
                  <a:srgbClr val="00B050"/>
                </a:solidFill>
              </a:rPr>
              <a:t>// Parent (in general)</a:t>
            </a:r>
          </a:p>
          <a:p>
            <a:pPr marL="200025" lvl="1" indent="0" eaLnBrk="1" hangingPunct="1">
              <a:buFont typeface="Calibri" panose="020F0502020204030204" pitchFamily="34" charset="0"/>
              <a:buNone/>
            </a:pPr>
            <a:r>
              <a:rPr lang="en-US" altLang="en-US" sz="3600"/>
              <a:t>float cost;				</a:t>
            </a:r>
            <a:r>
              <a:rPr lang="en-US" altLang="en-US" sz="3600">
                <a:solidFill>
                  <a:srgbClr val="00B050"/>
                </a:solidFill>
              </a:rPr>
              <a:t>// Cost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>
            <a:extLst>
              <a:ext uri="{FF2B5EF4-FFF2-40B4-BE49-F238E27FC236}">
                <a16:creationId xmlns:a16="http://schemas.microsoft.com/office/drawing/2014/main" id="{49384C68-D975-41F6-8EDE-FC61BACB1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Search Algorithm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6D62E-B7CB-47A3-BF1D-F7685F4C6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8363" y="1825625"/>
            <a:ext cx="9215437" cy="4351338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3200"/>
              <a:t>1. Push Start Node onto the Open List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3200"/>
              <a:t>2. While (Open List not empty)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3200"/>
              <a:t>		a. Pop a node from the Open List (parent node)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3200"/>
              <a:t>		b. If node is Goal Node, then return path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3200"/>
              <a:t>		c. Find neighboring child nodes and score them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3200"/>
              <a:t>		d. Conditionally add them to the Open List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3200"/>
              <a:t>		e. Place parent node on the Closed List</a:t>
            </a:r>
          </a:p>
          <a:p>
            <a:pPr lvl="1" eaLnBrk="1" hangingPunct="1"/>
            <a:endParaRPr lang="en-US" altLang="en-US" sz="4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4ACC545B-FF73-4D3C-BF24-3D60EC904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PathDemo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EABA27-C00C-4E2E-80FA-5E57D0AB9E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>
            <a:extLst>
              <a:ext uri="{FF2B5EF4-FFF2-40B4-BE49-F238E27FC236}">
                <a16:creationId xmlns:a16="http://schemas.microsoft.com/office/drawing/2014/main" id="{AF32D969-8453-4BD4-9DF7-5D1B53E50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A*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6FBB2-2F9F-41DD-B71F-8307B3357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8538" y="1846263"/>
            <a:ext cx="9655175" cy="4022725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3600" dirty="0"/>
              <a:t>Combines Dijkstra and Greedy Best-First 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sz="2800" dirty="0"/>
              <a:t> </a:t>
            </a:r>
            <a:r>
              <a:rPr lang="en-US" altLang="en-US" sz="2800" b="1" dirty="0">
                <a:solidFill>
                  <a:srgbClr val="0070C0"/>
                </a:solidFill>
              </a:rPr>
              <a:t>Given cost </a:t>
            </a:r>
            <a:r>
              <a:rPr lang="en-US" altLang="en-US" sz="2800" dirty="0"/>
              <a:t>and </a:t>
            </a:r>
            <a:r>
              <a:rPr lang="en-US" altLang="en-US" sz="2800" b="1" dirty="0">
                <a:solidFill>
                  <a:srgbClr val="0070C0"/>
                </a:solidFill>
              </a:rPr>
              <a:t>Heuristic cost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endParaRPr lang="en-US" altLang="en-US" sz="1200" dirty="0">
              <a:solidFill>
                <a:srgbClr val="0070C0"/>
              </a:solidFill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3600" dirty="0"/>
              <a:t>Open List sorted by: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sz="2800" dirty="0"/>
              <a:t> Final cost = Given cost + Heuristic cost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sz="2800" dirty="0"/>
              <a:t> f(x) = g(x) + h(x)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sz="2800" dirty="0"/>
              <a:t> Final cost = Given cost + (Heuristic cost </a:t>
            </a:r>
            <a:r>
              <a:rPr lang="en-US" altLang="en-US" sz="2800" b="1" dirty="0">
                <a:solidFill>
                  <a:srgbClr val="0070C0"/>
                </a:solidFill>
              </a:rPr>
              <a:t>* weight</a:t>
            </a:r>
            <a:r>
              <a:rPr lang="en-US" altLang="en-US" sz="2800" dirty="0"/>
              <a:t>)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sz="2800" dirty="0"/>
              <a:t> f(x) = g(x) + (h(x) </a:t>
            </a:r>
            <a:r>
              <a:rPr lang="en-US" altLang="en-US" sz="2800" b="1" dirty="0">
                <a:solidFill>
                  <a:srgbClr val="0070C0"/>
                </a:solidFill>
              </a:rPr>
              <a:t>* weight</a:t>
            </a:r>
            <a:r>
              <a:rPr lang="en-US" altLang="en-US" sz="2800" dirty="0"/>
              <a:t>)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B1AF6381-67EF-4582-A371-1C7D2F40B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A*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309EB-E8E0-4E83-A4B8-6091DA665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9175" y="1825625"/>
            <a:ext cx="9064625" cy="4351338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600"/>
              <a:t>Completeness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600"/>
              <a:t>Heuristic Search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600" b="1">
                <a:solidFill>
                  <a:schemeClr val="accent1"/>
                </a:solidFill>
              </a:rPr>
              <a:t>Admissible</a:t>
            </a:r>
            <a:r>
              <a:rPr lang="en-US" altLang="en-US" sz="3600"/>
              <a:t> heuristic = Optimal path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E6B8A7E-E4D3-5619-F79F-17C6D0CE6887}"/>
              </a:ext>
            </a:extLst>
          </p:cNvPr>
          <p:cNvCxnSpPr/>
          <p:nvPr/>
        </p:nvCxnSpPr>
        <p:spPr>
          <a:xfrm flipV="1">
            <a:off x="4599709" y="3574473"/>
            <a:ext cx="494805" cy="108461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E50F902-770E-FB2B-31F2-20C59B3856AF}"/>
              </a:ext>
            </a:extLst>
          </p:cNvPr>
          <p:cNvSpPr txBox="1"/>
          <p:nvPr/>
        </p:nvSpPr>
        <p:spPr>
          <a:xfrm>
            <a:off x="2566504" y="4714807"/>
            <a:ext cx="4819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challenge. The closer you get to the true cost, the more efficient A* will be. But if you go over, A*will no longer guarantee an optimal path.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C82530-3B10-1CF9-7E0D-0A2C85952198}"/>
              </a:ext>
            </a:extLst>
          </p:cNvPr>
          <p:cNvSpPr txBox="1"/>
          <p:nvPr/>
        </p:nvSpPr>
        <p:spPr>
          <a:xfrm>
            <a:off x="9376938" y="3791477"/>
            <a:ext cx="2277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Factoid: An admissible heuristic does nothing for Greedy Best First.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D78D6B-F013-DECE-3FC2-6D9048C6C31A}"/>
              </a:ext>
            </a:extLst>
          </p:cNvPr>
          <p:cNvSpPr txBox="1"/>
          <p:nvPr/>
        </p:nvSpPr>
        <p:spPr>
          <a:xfrm>
            <a:off x="8525881" y="5253633"/>
            <a:ext cx="31784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Factoid: A heuristic guess of zero is admissible! A* will just become Dijkstra if h(x) = 0.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98C67FC4-506C-4E26-A9BB-0C6A96159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Swarm of Nano Quadcopters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27D1E-3D43-4B5D-862C-29C59A2D6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algn="ctr" eaLnBrk="1" fontAlgn="auto" hangingPunct="1">
              <a:spcAft>
                <a:spcPts val="0"/>
              </a:spcAft>
              <a:buNone/>
              <a:defRPr/>
            </a:pPr>
            <a:r>
              <a:rPr lang="en-US" altLang="en-US" dirty="0">
                <a:hlinkClick r:id="rId2"/>
              </a:rPr>
              <a:t>http://www.youtube.com/watch?v=YQIMGV5vtd4</a:t>
            </a:r>
            <a:endParaRPr lang="en-US" altLang="en-US" dirty="0"/>
          </a:p>
          <a:p>
            <a:pPr marL="0" indent="0" eaLnBrk="1" fontAlgn="auto" hangingPunct="1">
              <a:spcAft>
                <a:spcPts val="0"/>
              </a:spcAft>
              <a:buFont typeface="Calibri" panose="020F0502020204030204" pitchFamily="34" charset="0"/>
              <a:buNone/>
              <a:defRPr/>
            </a:pPr>
            <a:endParaRPr lang="en-US" dirty="0"/>
          </a:p>
        </p:txBody>
      </p:sp>
      <p:pic>
        <p:nvPicPr>
          <p:cNvPr id="5124" name="Picture 6" descr="http://kmelrobotics.com/kmel_nano_quads.jpg">
            <a:extLst>
              <a:ext uri="{FF2B5EF4-FFF2-40B4-BE49-F238E27FC236}">
                <a16:creationId xmlns:a16="http://schemas.microsoft.com/office/drawing/2014/main" id="{892D149A-5C5E-4AF4-82E2-7EF67426F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538" y="2555875"/>
            <a:ext cx="7461250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F8133C87-A101-492A-BAD3-0A26A6FD1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763250" cy="1449387"/>
          </a:xfrm>
        </p:spPr>
        <p:txBody>
          <a:bodyPr/>
          <a:lstStyle/>
          <a:p>
            <a:pPr eaLnBrk="1" hangingPunct="1"/>
            <a:r>
              <a:rPr lang="en-US" altLang="en-US" sz="6000"/>
              <a:t>Recap of Search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A3D6B-9C90-411E-B54B-4C8BDECDD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6150" y="2095500"/>
            <a:ext cx="9137650" cy="4081463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200" dirty="0"/>
              <a:t>Guarantee a path is found if it exists (</a:t>
            </a:r>
            <a:r>
              <a:rPr lang="en-US" altLang="en-US" sz="3200" b="1" dirty="0">
                <a:solidFill>
                  <a:schemeClr val="accent1"/>
                </a:solidFill>
              </a:rPr>
              <a:t>completeness</a:t>
            </a:r>
            <a:r>
              <a:rPr lang="en-US" altLang="en-US" sz="3200" dirty="0"/>
              <a:t>)</a:t>
            </a:r>
          </a:p>
          <a:p>
            <a:pPr lvl="1" eaLnBrk="1" hangingPunct="1"/>
            <a:r>
              <a:rPr lang="en-US" altLang="en-US" sz="2800" dirty="0"/>
              <a:t>Breadth-First, Depth-First, Dijkstra, A* and all variants</a:t>
            </a:r>
          </a:p>
          <a:p>
            <a:pPr lvl="1" eaLnBrk="1" hangingPunct="1"/>
            <a:endParaRPr lang="en-US" altLang="en-US" sz="2800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200" dirty="0"/>
              <a:t>Guarantee an </a:t>
            </a:r>
            <a:r>
              <a:rPr lang="en-US" altLang="en-US" sz="3200" b="1" dirty="0">
                <a:solidFill>
                  <a:schemeClr val="accent1"/>
                </a:solidFill>
              </a:rPr>
              <a:t>optimal</a:t>
            </a:r>
            <a:r>
              <a:rPr lang="en-US" altLang="en-US" sz="3200" dirty="0"/>
              <a:t> path</a:t>
            </a:r>
          </a:p>
          <a:p>
            <a:pPr lvl="1" eaLnBrk="1" hangingPunct="1"/>
            <a:r>
              <a:rPr lang="en-US" altLang="en-US" sz="2800" dirty="0"/>
              <a:t>Dijkstra, A* and all variants (if </a:t>
            </a:r>
            <a:r>
              <a:rPr lang="en-US" altLang="en-US" sz="2800" b="1" dirty="0">
                <a:solidFill>
                  <a:schemeClr val="accent1"/>
                </a:solidFill>
              </a:rPr>
              <a:t>admissible</a:t>
            </a:r>
            <a:r>
              <a:rPr lang="en-US" altLang="en-US" sz="2800" dirty="0"/>
              <a:t> heuristic)</a:t>
            </a:r>
          </a:p>
          <a:p>
            <a:pPr lvl="1" eaLnBrk="1" hangingPunct="1"/>
            <a:endParaRPr lang="en-US" altLang="en-US" sz="2800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200" b="1" dirty="0">
                <a:solidFill>
                  <a:schemeClr val="accent1"/>
                </a:solidFill>
              </a:rPr>
              <a:t>Heuristic </a:t>
            </a:r>
            <a:r>
              <a:rPr lang="en-US" altLang="en-US" sz="3200" dirty="0"/>
              <a:t>search algorithms (smart, head toward goal)</a:t>
            </a:r>
          </a:p>
          <a:p>
            <a:pPr lvl="1" eaLnBrk="1" hangingPunct="1"/>
            <a:r>
              <a:rPr lang="en-US" altLang="en-US" sz="2800" dirty="0"/>
              <a:t>Greedy Best-First, A* and all variants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>
            <a:extLst>
              <a:ext uri="{FF2B5EF4-FFF2-40B4-BE49-F238E27FC236}">
                <a16:creationId xmlns:a16="http://schemas.microsoft.com/office/drawing/2014/main" id="{A2DD023F-482A-42BE-BA93-E45B6E94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Search</a:t>
            </a:r>
          </a:p>
        </p:txBody>
      </p:sp>
      <p:pic>
        <p:nvPicPr>
          <p:cNvPr id="43011" name="Content Placeholder 3">
            <a:extLst>
              <a:ext uri="{FF2B5EF4-FFF2-40B4-BE49-F238E27FC236}">
                <a16:creationId xmlns:a16="http://schemas.microsoft.com/office/drawing/2014/main" id="{DC4B78B1-8315-4015-98BF-4D384B1093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70213" y="1825625"/>
            <a:ext cx="6251575" cy="4351338"/>
          </a:xfr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436E01-CB10-4595-8C4D-B5D6FA823FCD}"/>
              </a:ext>
            </a:extLst>
          </p:cNvPr>
          <p:cNvSpPr txBox="1"/>
          <p:nvPr/>
        </p:nvSpPr>
        <p:spPr>
          <a:xfrm>
            <a:off x="130629" y="579438"/>
            <a:ext cx="12061371" cy="5713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If (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request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.newRequest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) { </a:t>
            </a:r>
          </a:p>
          <a:p>
            <a:pPr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     Initialize everything. Clear Open/Closed Lists. </a:t>
            </a:r>
          </a:p>
          <a:p>
            <a:pPr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     Push Start Node onto the Open List 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with cost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of f(x) = g(x) + h(x).</a:t>
            </a:r>
          </a:p>
          <a:p>
            <a:pPr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}</a:t>
            </a:r>
          </a:p>
          <a:p>
            <a:pPr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While (Open List is not empty) {</a:t>
            </a:r>
          </a:p>
          <a:p>
            <a:pPr lvl="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parentNode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= Pop cheapest node off Open List.</a:t>
            </a:r>
          </a:p>
          <a:p>
            <a:pPr lvl="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If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parentNode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is the Goal Node, then path found 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PathResult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</a:rPr>
              <a:t>COMPLETE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).</a:t>
            </a:r>
          </a:p>
          <a:p>
            <a:pPr lvl="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Place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parentNode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on the Closed List.</a:t>
            </a:r>
          </a:p>
          <a:p>
            <a:pPr lvl="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For (all neighboring child nodes of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parentNode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) {</a:t>
            </a:r>
          </a:p>
          <a:p>
            <a:pPr lvl="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Compute its cost, f(x) = g(x) + h(x)</a:t>
            </a:r>
          </a:p>
          <a:p>
            <a:pPr lvl="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If child node isn’t on Open or Closed list, put it on Open List.</a:t>
            </a:r>
          </a:p>
          <a:p>
            <a:pPr lvl="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Else if child node is on Open or Closed List, AND this new one is cheaper,</a:t>
            </a:r>
          </a:p>
          <a:p>
            <a:pPr lvl="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	then take the old expensive one off both lists and put this new</a:t>
            </a:r>
          </a:p>
          <a:p>
            <a:pPr lvl="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	cheaper one on the Open List.</a:t>
            </a:r>
          </a:p>
          <a:p>
            <a:pPr lvl="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}</a:t>
            </a:r>
          </a:p>
          <a:p>
            <a:pPr lvl="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If taken too much time this frame (or if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request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.settings.singleStep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), </a:t>
            </a:r>
          </a:p>
          <a:p>
            <a:pPr lvl="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	 abort search for now and resume next frame 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PathResult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</a:rPr>
              <a:t>PROCESSING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).</a:t>
            </a:r>
          </a:p>
          <a:p>
            <a:pPr marL="342900" lvl="1" indent="-342900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}</a:t>
            </a:r>
          </a:p>
          <a:p>
            <a:pPr marL="342900" lvl="1" indent="-342900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Open List empty, thus no path possible 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PathResult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</a:rPr>
              <a:t>IMPOSSIBLE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).</a:t>
            </a:r>
          </a:p>
        </p:txBody>
      </p:sp>
      <p:sp>
        <p:nvSpPr>
          <p:cNvPr id="44035" name="TextBox 2">
            <a:extLst>
              <a:ext uri="{FF2B5EF4-FFF2-40B4-BE49-F238E27FC236}">
                <a16:creationId xmlns:a16="http://schemas.microsoft.com/office/drawing/2014/main" id="{0B1FD95D-F72E-4BAE-AD20-74B8D0248E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0175" y="117475"/>
            <a:ext cx="399256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5400" b="1" u="sng">
                <a:solidFill>
                  <a:srgbClr val="0070C0"/>
                </a:solidFill>
              </a:rPr>
              <a:t>A* Algorithm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>
            <a:extLst>
              <a:ext uri="{FF2B5EF4-FFF2-40B4-BE49-F238E27FC236}">
                <a16:creationId xmlns:a16="http://schemas.microsoft.com/office/drawing/2014/main" id="{601E9174-5350-4370-8456-E1761CC78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A* Worksheet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68D6D-7282-4E8A-95DE-DE7AEE110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9AE742AC-018E-4D95-88E2-690965260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537825" cy="1449387"/>
          </a:xfrm>
        </p:spPr>
        <p:txBody>
          <a:bodyPr/>
          <a:lstStyle/>
          <a:p>
            <a:pPr eaLnBrk="1" hangingPunct="1"/>
            <a:r>
              <a:rPr lang="en-US" altLang="en-US" sz="6600"/>
              <a:t>News Flash!!!</a:t>
            </a:r>
          </a:p>
        </p:txBody>
      </p:sp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B7CDD062-648C-4965-A3C4-1DFBD3092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1846263"/>
            <a:ext cx="10537825" cy="40227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altLang="en-US" sz="4000" dirty="0"/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4000" dirty="0"/>
              <a:t>“Cars may one day mimic fish to avoid collisions”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2400" dirty="0"/>
              <a:t>Dateline: Thu Oct 1, 6:06 AM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2400" dirty="0">
                <a:hlinkClick r:id="rId2"/>
              </a:rPr>
              <a:t>http://ca.news.yahoo.com/s/afp/091001/oddities/japan_auto_technology_offbeat</a:t>
            </a:r>
            <a:endParaRPr lang="en-US" altLang="en-US" sz="2400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88ABD888-A00B-4CBC-926D-96153D73D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1095037" cy="1449387"/>
          </a:xfrm>
        </p:spPr>
        <p:txBody>
          <a:bodyPr/>
          <a:lstStyle/>
          <a:p>
            <a:pPr eaLnBrk="1" hangingPunct="1"/>
            <a:r>
              <a:rPr lang="en-US" altLang="en-US"/>
              <a:t>“Cars may one day mimic fish to avoid collisions”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5930F-A548-4DBA-8AD1-F388BC30A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081213"/>
            <a:ext cx="8158162" cy="3787775"/>
          </a:xfrm>
        </p:spPr>
        <p:txBody>
          <a:bodyPr rtlCol="0">
            <a:normAutofit fontScale="92500" lnSpcReduction="10000"/>
          </a:bodyPr>
          <a:lstStyle/>
          <a:p>
            <a:pPr marL="0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3600" dirty="0"/>
              <a:t>TOKYO (AFP) - Engineers in Japan say they are a step closer to developing technology they hope will cut the risk of car crashes -- by mimicking the behavior of fish.</a:t>
            </a: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defRPr/>
            </a:pPr>
            <a:endParaRPr lang="en-US" altLang="en-US" sz="3600" dirty="0"/>
          </a:p>
          <a:p>
            <a:pPr marL="0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3600" dirty="0"/>
              <a:t>The experts at Nissan Motor have been studying fish and the way they are able to swim in schools and avoid colliding with each other.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4D22E000-3405-4066-8FCE-E82CC8854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013" y="2660650"/>
            <a:ext cx="2787650" cy="240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8CF26296-1B2B-4490-9C22-994E21388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Nissan:</a:t>
            </a:r>
            <a:br>
              <a:rPr lang="en-US" altLang="en-US"/>
            </a:br>
            <a:r>
              <a:rPr lang="en-US" altLang="en-US"/>
              <a:t>Welcome back to 1987!!!</a:t>
            </a:r>
          </a:p>
        </p:txBody>
      </p:sp>
      <p:pic>
        <p:nvPicPr>
          <p:cNvPr id="8195" name="Picture 6">
            <a:extLst>
              <a:ext uri="{FF2B5EF4-FFF2-40B4-BE49-F238E27FC236}">
                <a16:creationId xmlns:a16="http://schemas.microsoft.com/office/drawing/2014/main" id="{529098F8-EC4E-40F1-96F9-48FA67474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525" y="2105025"/>
            <a:ext cx="5375275" cy="4030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DA938EDA-B3C0-43F9-BF80-7CC5D8D87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3" y="287338"/>
            <a:ext cx="11583987" cy="1449387"/>
          </a:xfrm>
        </p:spPr>
        <p:txBody>
          <a:bodyPr/>
          <a:lstStyle/>
          <a:p>
            <a:pPr eaLnBrk="1" hangingPunct="1"/>
            <a:r>
              <a:rPr lang="en-US" altLang="en-US"/>
              <a:t>“Cars may one day mimic fish to avoid collisions”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50168-4108-4F33-B8D6-FBD8AD01F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009775"/>
            <a:ext cx="8158162" cy="3811588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/>
              <a:t>The result is a robot that can travel in a group of up to seven, avoiding bumps by sharing information with its peers.</a:t>
            </a:r>
          </a:p>
          <a:p>
            <a:pPr marL="0" indent="0"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/>
              <a:t>The firm hopes to use the technology in its vehicles in future.</a:t>
            </a:r>
          </a:p>
          <a:p>
            <a:pPr marL="0" indent="0"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/>
              <a:t>The three-wheeled robot uses a laser range finder, which measures the distance to an obstacle, and radio communications to recreate the behavior of fish, which can change direction and travel side by side without colliding. 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389CB387-EE64-4D2D-ADD1-EC10EF49E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8013" y="1846263"/>
            <a:ext cx="215265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2B56E447-7A48-481C-BD12-3BFEB7A7D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138" y="287338"/>
            <a:ext cx="11599862" cy="1449387"/>
          </a:xfrm>
        </p:spPr>
        <p:txBody>
          <a:bodyPr/>
          <a:lstStyle/>
          <a:p>
            <a:pPr eaLnBrk="1" hangingPunct="1"/>
            <a:r>
              <a:rPr lang="en-US" altLang="en-US"/>
              <a:t>“Cars may one day mimic fish to avoid collisions”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653A1-78D3-4EF1-9034-741376715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1846263"/>
            <a:ext cx="9947275" cy="4478337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/>
              <a:t>Last year Nissan unveiled a similar robot inspired by the bumblebee, which is also highly adept at avoiding collisions but travels solo.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/>
              <a:t>“We, in a motorized world, have a lot to learn from the behavior of a school of fish in terms of each fish’s degree of freedom and safety,” said Toshiyuki Andou, the principal engineer in the project.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/>
              <a:t>By sharing information, the group can travel safely, changing its shape as needed, Andou said.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/>
              <a:t>Nissan will demonstrate the technology at the CEATEC electronics trade fair in Japan next week.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3844</TotalTime>
  <Words>1349</Words>
  <Application>Microsoft Office PowerPoint</Application>
  <PresentationFormat>Widescreen</PresentationFormat>
  <Paragraphs>172</Paragraphs>
  <Slides>43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Calibri</vt:lpstr>
      <vt:lpstr>Calibri Light</vt:lpstr>
      <vt:lpstr>Consolas</vt:lpstr>
      <vt:lpstr>Wingdings</vt:lpstr>
      <vt:lpstr>Office Theme</vt:lpstr>
      <vt:lpstr>Image</vt:lpstr>
      <vt:lpstr>Document</vt:lpstr>
      <vt:lpstr>Artificial Intelligence for Games  Week 4 – Pathfinding 1 Steve Rabin</vt:lpstr>
      <vt:lpstr>Questions</vt:lpstr>
      <vt:lpstr>Questions</vt:lpstr>
      <vt:lpstr>Swarm of Nano Quadcopters</vt:lpstr>
      <vt:lpstr>News Flash!!!</vt:lpstr>
      <vt:lpstr>“Cars may one day mimic fish to avoid collisions”</vt:lpstr>
      <vt:lpstr>Nissan: Welcome back to 1987!!!</vt:lpstr>
      <vt:lpstr>“Cars may one day mimic fish to avoid collisions”</vt:lpstr>
      <vt:lpstr>“Cars may one day mimic fish to avoid collisions”</vt:lpstr>
      <vt:lpstr>Movement</vt:lpstr>
      <vt:lpstr>Planned Movement</vt:lpstr>
      <vt:lpstr>Search Space Representations</vt:lpstr>
      <vt:lpstr>Search Space Representations</vt:lpstr>
      <vt:lpstr>Search Space Representations</vt:lpstr>
      <vt:lpstr>Important Questions to Ask</vt:lpstr>
      <vt:lpstr>Grids</vt:lpstr>
      <vt:lpstr>Grids</vt:lpstr>
      <vt:lpstr>Grids</vt:lpstr>
      <vt:lpstr>Quadtrees</vt:lpstr>
      <vt:lpstr>Octrees</vt:lpstr>
      <vt:lpstr>Waypoint Graphs</vt:lpstr>
      <vt:lpstr>Waypoint Graphs</vt:lpstr>
      <vt:lpstr>Corner Graphs (Points of Visibility)</vt:lpstr>
      <vt:lpstr>Corner Graphs (Points of Visibility)</vt:lpstr>
      <vt:lpstr>Corner Graphs (Points of Visibility)</vt:lpstr>
      <vt:lpstr>Circle-Based Waypoint Graph</vt:lpstr>
      <vt:lpstr>Navigation Meshes (Nav Mesh)</vt:lpstr>
      <vt:lpstr>Local Obstacle Avoidance</vt:lpstr>
      <vt:lpstr>Ledges and Jumps</vt:lpstr>
      <vt:lpstr>Doors, Elevators, etc.</vt:lpstr>
      <vt:lpstr>Search</vt:lpstr>
      <vt:lpstr>Judging Search Algorithms</vt:lpstr>
      <vt:lpstr>Pathfinding Search Algorithms</vt:lpstr>
      <vt:lpstr>Open and Closed Lists</vt:lpstr>
      <vt:lpstr>Grid Search Space: Node Structure</vt:lpstr>
      <vt:lpstr>Search Algorithm Structure</vt:lpstr>
      <vt:lpstr>PathDemo</vt:lpstr>
      <vt:lpstr>A*</vt:lpstr>
      <vt:lpstr>A*</vt:lpstr>
      <vt:lpstr>Recap of Search Algorithms</vt:lpstr>
      <vt:lpstr>Search</vt:lpstr>
      <vt:lpstr>PowerPoint Presentation</vt:lpstr>
      <vt:lpstr>A* Worksheet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Rabin</dc:creator>
  <cp:lastModifiedBy>Steve Rabin</cp:lastModifiedBy>
  <cp:revision>150</cp:revision>
  <dcterms:created xsi:type="dcterms:W3CDTF">2016-05-02T07:18:13Z</dcterms:created>
  <dcterms:modified xsi:type="dcterms:W3CDTF">2024-06-03T20:47:10Z</dcterms:modified>
</cp:coreProperties>
</file>